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notesMasterIdLst>
    <p:notesMasterId r:id="rId13"/>
  </p:notesMasterIdLst>
  <p:sldIdLst>
    <p:sldId id="322" r:id="rId4"/>
    <p:sldId id="317" r:id="rId5"/>
    <p:sldId id="290" r:id="rId6"/>
    <p:sldId id="326" r:id="rId7"/>
    <p:sldId id="297" r:id="rId8"/>
    <p:sldId id="324" r:id="rId9"/>
    <p:sldId id="323" r:id="rId10"/>
    <p:sldId id="319" r:id="rId11"/>
    <p:sldId id="32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5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F3F8"/>
    <a:srgbClr val="E8C8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018" autoAdjust="0"/>
    <p:restoredTop sz="95775"/>
  </p:normalViewPr>
  <p:slideViewPr>
    <p:cSldViewPr snapToGrid="0" showGuides="1">
      <p:cViewPr>
        <p:scale>
          <a:sx n="67" d="100"/>
          <a:sy n="67" d="100"/>
        </p:scale>
        <p:origin x="1392" y="1112"/>
      </p:cViewPr>
      <p:guideLst>
        <p:guide orient="horz" pos="235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Best score</c:v>
                </c:pt>
              </c:strCache>
            </c:strRef>
          </c:tx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/>
                </a:pPr>
                <a:endParaRPr lang="en-CH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Sheet1!$B$1:$E$1</c:f>
              <c:strCache>
                <c:ptCount val="4"/>
                <c:pt idx="0">
                  <c:v>Logistic Regression</c:v>
                </c:pt>
                <c:pt idx="1">
                  <c:v>Random Forest</c:v>
                </c:pt>
                <c:pt idx="2">
                  <c:v>SVM</c:v>
                </c:pt>
                <c:pt idx="3">
                  <c:v>MLP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0.59799999999999998</c:v>
                </c:pt>
                <c:pt idx="1">
                  <c:v>0.55900000000000005</c:v>
                </c:pt>
                <c:pt idx="2">
                  <c:v>0.497</c:v>
                </c:pt>
                <c:pt idx="3">
                  <c:v>0.55900000000000005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246-4976-BC31-37DF97639EC7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Worst score</c:v>
                </c:pt>
              </c:strCache>
            </c:strRef>
          </c:tx>
          <c:marker>
            <c:symbol val="none"/>
          </c:marker>
          <c:dLbls>
            <c:dLbl>
              <c:idx val="0"/>
              <c:layout>
                <c:manualLayout>
                  <c:x val="-3.1514896168554879E-2"/>
                  <c:y val="8.976003887245782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09D-7244-A41D-B5C95925B8BF}"/>
                </c:ext>
              </c:extLst>
            </c:dLbl>
            <c:dLbl>
              <c:idx val="1"/>
              <c:layout>
                <c:manualLayout>
                  <c:x val="-3.7630019251509043E-2"/>
                  <c:y val="0.1101600477071072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09D-7244-A41D-B5C95925B8BF}"/>
                </c:ext>
              </c:extLst>
            </c:dLbl>
            <c:dLbl>
              <c:idx val="2"/>
              <c:layout>
                <c:manualLayout>
                  <c:x val="-3.8243078135805318E-2"/>
                  <c:y val="7.95600344551330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09D-7244-A41D-B5C95925B8B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/>
                </a:pPr>
                <a:endParaRPr lang="en-CH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Sheet1!$B$1:$E$1</c:f>
              <c:strCache>
                <c:ptCount val="4"/>
                <c:pt idx="0">
                  <c:v>Logistic Regression</c:v>
                </c:pt>
                <c:pt idx="1">
                  <c:v>Random Forest</c:v>
                </c:pt>
                <c:pt idx="2">
                  <c:v>SVM</c:v>
                </c:pt>
                <c:pt idx="3">
                  <c:v>MLP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0.49</c:v>
                </c:pt>
                <c:pt idx="1">
                  <c:v>0.53600000000000003</c:v>
                </c:pt>
                <c:pt idx="2">
                  <c:v>0.37</c:v>
                </c:pt>
                <c:pt idx="3">
                  <c:v>0.55900000000000005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09D-7244-A41D-B5C95925B8BF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316420864"/>
        <c:axId val="316422400"/>
      </c:lineChart>
      <c:catAx>
        <c:axId val="31642086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316422400"/>
        <c:crosses val="autoZero"/>
        <c:auto val="1"/>
        <c:lblAlgn val="ctr"/>
        <c:lblOffset val="100"/>
        <c:noMultiLvlLbl val="0"/>
      </c:catAx>
      <c:valAx>
        <c:axId val="316422400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85000"/>
                </a:schemeClr>
              </a:solidFill>
              <a:prstDash val="dash"/>
            </a:ln>
          </c:spPr>
        </c:majorGridlines>
        <c:numFmt formatCode="General" sourceLinked="1"/>
        <c:majorTickMark val="out"/>
        <c:minorTickMark val="none"/>
        <c:tickLblPos val="nextTo"/>
        <c:crossAx val="31642086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>
          <a:latin typeface="Europa" panose="02000000000000000000" pitchFamily="2" charset="77"/>
        </a:defRPr>
      </a:pPr>
      <a:endParaRPr lang="en-CH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Best score</c:v>
                </c:pt>
              </c:strCache>
            </c:strRef>
          </c:tx>
          <c:marker>
            <c:symbol val="none"/>
          </c:marker>
          <c:dLbls>
            <c:dLbl>
              <c:idx val="1"/>
              <c:layout>
                <c:manualLayout>
                  <c:x val="-2.3582017951232565E-2"/>
                  <c:y val="-8.228833484927890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182-9F41-BCB4-1FF2F62632D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/>
                </a:pPr>
                <a:endParaRPr lang="en-CH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Sheet1!$B$1:$E$1</c:f>
              <c:strCache>
                <c:ptCount val="4"/>
                <c:pt idx="0">
                  <c:v>Logistic Regression</c:v>
                </c:pt>
                <c:pt idx="1">
                  <c:v>Random Forest</c:v>
                </c:pt>
                <c:pt idx="2">
                  <c:v>SVM</c:v>
                </c:pt>
                <c:pt idx="3">
                  <c:v>MLP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0.499</c:v>
                </c:pt>
                <c:pt idx="1">
                  <c:v>0.53700000000000003</c:v>
                </c:pt>
                <c:pt idx="2">
                  <c:v>0.48499999999999999</c:v>
                </c:pt>
                <c:pt idx="3">
                  <c:v>0.54300000000000004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246-4976-BC31-37DF97639EC7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Worst score</c:v>
                </c:pt>
              </c:strCache>
            </c:strRef>
          </c:tx>
          <c:marker>
            <c:symbol val="none"/>
          </c:marker>
          <c:dLbls>
            <c:dLbl>
              <c:idx val="0"/>
              <c:layout>
                <c:manualLayout>
                  <c:x val="-3.1514896168554879E-2"/>
                  <c:y val="8.976003887245782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09D-7244-A41D-B5C95925B8BF}"/>
                </c:ext>
              </c:extLst>
            </c:dLbl>
            <c:dLbl>
              <c:idx val="1"/>
              <c:layout>
                <c:manualLayout>
                  <c:x val="-2.4210350474294515E-2"/>
                  <c:y val="9.486004108112015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09D-7244-A41D-B5C95925B8BF}"/>
                </c:ext>
              </c:extLst>
            </c:dLbl>
            <c:dLbl>
              <c:idx val="2"/>
              <c:layout>
                <c:manualLayout>
                  <c:x val="-3.8243078135805318E-2"/>
                  <c:y val="7.95600344551330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809D-7244-A41D-B5C95925B8B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/>
                </a:pPr>
                <a:endParaRPr lang="en-CH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Sheet1!$B$1:$E$1</c:f>
              <c:strCache>
                <c:ptCount val="4"/>
                <c:pt idx="0">
                  <c:v>Logistic Regression</c:v>
                </c:pt>
                <c:pt idx="1">
                  <c:v>Random Forest</c:v>
                </c:pt>
                <c:pt idx="2">
                  <c:v>SVM</c:v>
                </c:pt>
                <c:pt idx="3">
                  <c:v>MLP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0.47699999999999998</c:v>
                </c:pt>
                <c:pt idx="1">
                  <c:v>0.51800000000000002</c:v>
                </c:pt>
                <c:pt idx="2">
                  <c:v>0.39500000000000002</c:v>
                </c:pt>
                <c:pt idx="3">
                  <c:v>0.54300000000000004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09D-7244-A41D-B5C95925B8BF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316420864"/>
        <c:axId val="316422400"/>
      </c:lineChart>
      <c:catAx>
        <c:axId val="31642086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316422400"/>
        <c:crosses val="autoZero"/>
        <c:auto val="1"/>
        <c:lblAlgn val="ctr"/>
        <c:lblOffset val="100"/>
        <c:noMultiLvlLbl val="0"/>
      </c:catAx>
      <c:valAx>
        <c:axId val="316422400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85000"/>
                </a:schemeClr>
              </a:solidFill>
              <a:prstDash val="dash"/>
            </a:ln>
          </c:spPr>
        </c:majorGridlines>
        <c:numFmt formatCode="General" sourceLinked="1"/>
        <c:majorTickMark val="out"/>
        <c:minorTickMark val="none"/>
        <c:tickLblPos val="nextTo"/>
        <c:crossAx val="31642086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>
          <a:latin typeface="Europa" panose="02000000000000000000" pitchFamily="2" charset="77"/>
        </a:defRPr>
      </a:pPr>
      <a:endParaRPr lang="en-CH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506CB3-64E0-6149-BEE5-3DC44940DFFE}" type="doc">
      <dgm:prSet loTypeId="urn:microsoft.com/office/officeart/2005/8/layout/pyramid1" loCatId="" qsTypeId="urn:microsoft.com/office/officeart/2005/8/quickstyle/simple1" qsCatId="simple" csTypeId="urn:microsoft.com/office/officeart/2005/8/colors/accent1_2" csCatId="accent1" phldr="1"/>
      <dgm:spPr/>
    </dgm:pt>
    <dgm:pt modelId="{2022406F-1FCD-4640-8871-FB3BCED0A4ED}">
      <dgm:prSet phldrT="[Text]" custT="1"/>
      <dgm:spPr>
        <a:gradFill rotWithShape="0">
          <a:gsLst>
            <a:gs pos="63000">
              <a:schemeClr val="accent5">
                <a:lumMod val="20000"/>
                <a:lumOff val="80000"/>
              </a:schemeClr>
            </a:gs>
            <a:gs pos="48000">
              <a:schemeClr val="accent4">
                <a:lumMod val="20000"/>
                <a:lumOff val="80000"/>
              </a:schemeClr>
            </a:gs>
            <a:gs pos="34000">
              <a:schemeClr val="accent5">
                <a:lumMod val="20000"/>
                <a:lumOff val="80000"/>
              </a:schemeClr>
            </a:gs>
            <a:gs pos="22000">
              <a:schemeClr val="accent4">
                <a:lumMod val="20000"/>
                <a:lumOff val="80000"/>
              </a:schemeClr>
            </a:gs>
            <a:gs pos="11000">
              <a:schemeClr val="accent5">
                <a:lumMod val="20000"/>
                <a:lumOff val="80000"/>
              </a:schemeClr>
            </a:gs>
            <a:gs pos="0">
              <a:schemeClr val="accent4">
                <a:lumMod val="20000"/>
                <a:lumOff val="80000"/>
              </a:schemeClr>
            </a:gs>
            <a:gs pos="80000">
              <a:schemeClr val="accent4">
                <a:lumMod val="20000"/>
                <a:lumOff val="80000"/>
              </a:schemeClr>
            </a:gs>
            <a:gs pos="100000">
              <a:schemeClr val="accent5">
                <a:lumMod val="20000"/>
                <a:lumOff val="80000"/>
              </a:schemeClr>
            </a:gs>
          </a:gsLst>
          <a:lin ang="0" scaled="1"/>
        </a:gradFill>
        <a:ln>
          <a:solidFill>
            <a:schemeClr val="accent6"/>
          </a:solidFill>
        </a:ln>
      </dgm:spPr>
      <dgm:t>
        <a:bodyPr/>
        <a:lstStyle/>
        <a:p>
          <a:endParaRPr lang="en-GB" sz="1400" dirty="0">
            <a:solidFill>
              <a:sysClr val="windowText" lastClr="000000"/>
            </a:solidFill>
            <a:latin typeface="Europa" panose="02000000000000000000" pitchFamily="2" charset="77"/>
          </a:endParaRPr>
        </a:p>
        <a:p>
          <a:endParaRPr lang="en-GB" sz="1400" dirty="0">
            <a:solidFill>
              <a:sysClr val="windowText" lastClr="000000"/>
            </a:solidFill>
            <a:latin typeface="Europa" panose="02000000000000000000" pitchFamily="2" charset="77"/>
          </a:endParaRPr>
        </a:p>
        <a:p>
          <a:endParaRPr lang="en-GB" sz="1400" dirty="0">
            <a:solidFill>
              <a:sysClr val="windowText" lastClr="000000"/>
            </a:solidFill>
            <a:latin typeface="Europa" panose="02000000000000000000" pitchFamily="2" charset="77"/>
          </a:endParaRPr>
        </a:p>
        <a:p>
          <a:r>
            <a:rPr lang="en-GB" sz="1400" dirty="0">
              <a:solidFill>
                <a:sysClr val="windowText" lastClr="000000"/>
              </a:solidFill>
              <a:latin typeface="Europa" panose="02000000000000000000" pitchFamily="2" charset="77"/>
            </a:rPr>
            <a:t>Evaluation</a:t>
          </a:r>
        </a:p>
      </dgm:t>
    </dgm:pt>
    <dgm:pt modelId="{C7887A1A-1EFF-FA45-9A1A-B587B5E3570D}" type="parTrans" cxnId="{1D6961FB-4AE1-104E-8317-B7A543BE6C3F}">
      <dgm:prSet/>
      <dgm:spPr/>
      <dgm:t>
        <a:bodyPr/>
        <a:lstStyle/>
        <a:p>
          <a:endParaRPr lang="en-GB" sz="1400">
            <a:solidFill>
              <a:sysClr val="windowText" lastClr="000000"/>
            </a:solidFill>
            <a:latin typeface="Europa" panose="02000000000000000000" pitchFamily="2" charset="77"/>
          </a:endParaRPr>
        </a:p>
      </dgm:t>
    </dgm:pt>
    <dgm:pt modelId="{F536422B-39A5-5842-A73F-DC8C3A810F3B}" type="sibTrans" cxnId="{1D6961FB-4AE1-104E-8317-B7A543BE6C3F}">
      <dgm:prSet/>
      <dgm:spPr/>
      <dgm:t>
        <a:bodyPr/>
        <a:lstStyle/>
        <a:p>
          <a:endParaRPr lang="en-GB" sz="1400">
            <a:solidFill>
              <a:sysClr val="windowText" lastClr="000000"/>
            </a:solidFill>
            <a:latin typeface="Europa" panose="02000000000000000000" pitchFamily="2" charset="77"/>
          </a:endParaRPr>
        </a:p>
      </dgm:t>
    </dgm:pt>
    <dgm:pt modelId="{10A14517-A1B9-8941-B912-D2F289ECCACA}">
      <dgm:prSet phldrT="[Text]" custT="1"/>
      <dgm:spPr>
        <a:gradFill rotWithShape="0">
          <a:gsLst>
            <a:gs pos="0">
              <a:schemeClr val="accent4">
                <a:lumMod val="40000"/>
                <a:lumOff val="60000"/>
              </a:schemeClr>
            </a:gs>
            <a:gs pos="74000">
              <a:schemeClr val="accent5">
                <a:lumMod val="40000"/>
                <a:lumOff val="60000"/>
              </a:schemeClr>
            </a:gs>
            <a:gs pos="48000">
              <a:schemeClr val="accent4">
                <a:lumMod val="40000"/>
                <a:lumOff val="60000"/>
              </a:schemeClr>
            </a:gs>
            <a:gs pos="21000">
              <a:schemeClr val="accent5">
                <a:lumMod val="40000"/>
                <a:lumOff val="60000"/>
              </a:schemeClr>
            </a:gs>
            <a:gs pos="100000">
              <a:schemeClr val="accent4">
                <a:lumMod val="40000"/>
                <a:lumOff val="60000"/>
              </a:schemeClr>
            </a:gs>
          </a:gsLst>
          <a:lin ang="0" scaled="1"/>
        </a:gradFill>
        <a:ln>
          <a:solidFill>
            <a:schemeClr val="accent6"/>
          </a:solidFill>
        </a:ln>
      </dgm:spPr>
      <dgm:t>
        <a:bodyPr/>
        <a:lstStyle/>
        <a:p>
          <a:r>
            <a:rPr lang="en-GB" sz="1600" dirty="0">
              <a:solidFill>
                <a:sysClr val="windowText" lastClr="000000"/>
              </a:solidFill>
              <a:latin typeface="Europa" panose="02000000000000000000" pitchFamily="2" charset="77"/>
            </a:rPr>
            <a:t>ML Algorithms</a:t>
          </a:r>
        </a:p>
      </dgm:t>
    </dgm:pt>
    <dgm:pt modelId="{214E1BB7-539A-8841-9CB9-8A3E9B232BB1}" type="parTrans" cxnId="{5BC624A8-5753-A840-93EB-5E6ECBDC898A}">
      <dgm:prSet/>
      <dgm:spPr/>
      <dgm:t>
        <a:bodyPr/>
        <a:lstStyle/>
        <a:p>
          <a:endParaRPr lang="en-GB" sz="1400">
            <a:solidFill>
              <a:sysClr val="windowText" lastClr="000000"/>
            </a:solidFill>
            <a:latin typeface="Europa" panose="02000000000000000000" pitchFamily="2" charset="77"/>
          </a:endParaRPr>
        </a:p>
      </dgm:t>
    </dgm:pt>
    <dgm:pt modelId="{08DA6814-60FC-B444-BDDD-E7384204A1E7}" type="sibTrans" cxnId="{5BC624A8-5753-A840-93EB-5E6ECBDC898A}">
      <dgm:prSet/>
      <dgm:spPr/>
      <dgm:t>
        <a:bodyPr/>
        <a:lstStyle/>
        <a:p>
          <a:endParaRPr lang="en-GB" sz="1400">
            <a:solidFill>
              <a:sysClr val="windowText" lastClr="000000"/>
            </a:solidFill>
            <a:latin typeface="Europa" panose="02000000000000000000" pitchFamily="2" charset="77"/>
          </a:endParaRPr>
        </a:p>
      </dgm:t>
    </dgm:pt>
    <dgm:pt modelId="{426C224A-A1AD-9740-B857-F39EF4E3A58A}">
      <dgm:prSet phldrT="[Text]" custT="1"/>
      <dgm:spPr>
        <a:gradFill rotWithShape="0">
          <a:gsLst>
            <a:gs pos="0">
              <a:schemeClr val="accent4">
                <a:lumMod val="60000"/>
                <a:lumOff val="40000"/>
              </a:schemeClr>
            </a:gs>
            <a:gs pos="74000">
              <a:schemeClr val="accent5">
                <a:lumMod val="60000"/>
                <a:lumOff val="40000"/>
              </a:schemeClr>
            </a:gs>
            <a:gs pos="48000">
              <a:schemeClr val="accent4">
                <a:lumMod val="60000"/>
                <a:lumOff val="40000"/>
              </a:schemeClr>
            </a:gs>
            <a:gs pos="21000">
              <a:schemeClr val="accent5">
                <a:lumMod val="60000"/>
                <a:lumOff val="40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0" scaled="1"/>
        </a:gradFill>
        <a:ln>
          <a:solidFill>
            <a:schemeClr val="accent6"/>
          </a:solidFill>
        </a:ln>
      </dgm:spPr>
      <dgm:t>
        <a:bodyPr/>
        <a:lstStyle/>
        <a:p>
          <a:r>
            <a:rPr lang="en-GB" sz="1800" dirty="0" err="1">
              <a:solidFill>
                <a:sysClr val="windowText" lastClr="000000"/>
              </a:solidFill>
              <a:latin typeface="Europa" panose="02000000000000000000" pitchFamily="2" charset="77"/>
            </a:rPr>
            <a:t>Preprocessing</a:t>
          </a:r>
          <a:endParaRPr lang="en-GB" sz="1800" dirty="0">
            <a:solidFill>
              <a:sysClr val="windowText" lastClr="000000"/>
            </a:solidFill>
            <a:latin typeface="Europa" panose="02000000000000000000" pitchFamily="2" charset="77"/>
          </a:endParaRPr>
        </a:p>
      </dgm:t>
    </dgm:pt>
    <dgm:pt modelId="{E38E07BD-5A9D-7E41-9A0D-1D9C4DA1F9A2}" type="parTrans" cxnId="{07D17B1C-7563-4146-B94D-64EFAFC9374D}">
      <dgm:prSet/>
      <dgm:spPr/>
      <dgm:t>
        <a:bodyPr/>
        <a:lstStyle/>
        <a:p>
          <a:endParaRPr lang="en-GB" sz="1400">
            <a:solidFill>
              <a:sysClr val="windowText" lastClr="000000"/>
            </a:solidFill>
            <a:latin typeface="Europa" panose="02000000000000000000" pitchFamily="2" charset="77"/>
          </a:endParaRPr>
        </a:p>
      </dgm:t>
    </dgm:pt>
    <dgm:pt modelId="{255B03A4-EA62-6449-B050-4B734E63A3EB}" type="sibTrans" cxnId="{07D17B1C-7563-4146-B94D-64EFAFC9374D}">
      <dgm:prSet/>
      <dgm:spPr/>
      <dgm:t>
        <a:bodyPr/>
        <a:lstStyle/>
        <a:p>
          <a:endParaRPr lang="en-GB" sz="1400">
            <a:solidFill>
              <a:sysClr val="windowText" lastClr="000000"/>
            </a:solidFill>
            <a:latin typeface="Europa" panose="02000000000000000000" pitchFamily="2" charset="77"/>
          </a:endParaRPr>
        </a:p>
      </dgm:t>
    </dgm:pt>
    <dgm:pt modelId="{91F80EF8-2D00-CD4F-B4F0-1A0F6A088DB1}" type="pres">
      <dgm:prSet presAssocID="{BE506CB3-64E0-6149-BEE5-3DC44940DFFE}" presName="Name0" presStyleCnt="0">
        <dgm:presLayoutVars>
          <dgm:dir/>
          <dgm:animLvl val="lvl"/>
          <dgm:resizeHandles val="exact"/>
        </dgm:presLayoutVars>
      </dgm:prSet>
      <dgm:spPr/>
    </dgm:pt>
    <dgm:pt modelId="{BF790619-2DA8-DF48-9DE7-8D7E288E9F42}" type="pres">
      <dgm:prSet presAssocID="{2022406F-1FCD-4640-8871-FB3BCED0A4ED}" presName="Name8" presStyleCnt="0"/>
      <dgm:spPr/>
    </dgm:pt>
    <dgm:pt modelId="{DAE01221-8253-CE46-8AC0-AA20050A60F0}" type="pres">
      <dgm:prSet presAssocID="{2022406F-1FCD-4640-8871-FB3BCED0A4ED}" presName="level" presStyleLbl="node1" presStyleIdx="0" presStyleCnt="3" custScaleY="81092">
        <dgm:presLayoutVars>
          <dgm:chMax val="1"/>
          <dgm:bulletEnabled val="1"/>
        </dgm:presLayoutVars>
      </dgm:prSet>
      <dgm:spPr/>
    </dgm:pt>
    <dgm:pt modelId="{84E20FB2-9FE4-754E-8B22-3732FE3DEED2}" type="pres">
      <dgm:prSet presAssocID="{2022406F-1FCD-4640-8871-FB3BCED0A4ED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D1950D8-2266-794F-9BC3-91DC5DD4734C}" type="pres">
      <dgm:prSet presAssocID="{10A14517-A1B9-8941-B912-D2F289ECCACA}" presName="Name8" presStyleCnt="0"/>
      <dgm:spPr/>
    </dgm:pt>
    <dgm:pt modelId="{29E0D2C6-46E3-D74D-9D6B-B6519154122D}" type="pres">
      <dgm:prSet presAssocID="{10A14517-A1B9-8941-B912-D2F289ECCACA}" presName="level" presStyleLbl="node1" presStyleIdx="1" presStyleCnt="3" custScaleY="44733" custLinFactNeighborY="23">
        <dgm:presLayoutVars>
          <dgm:chMax val="1"/>
          <dgm:bulletEnabled val="1"/>
        </dgm:presLayoutVars>
      </dgm:prSet>
      <dgm:spPr/>
    </dgm:pt>
    <dgm:pt modelId="{157CDDE3-AAD2-E146-B9E1-7F6F587EFB42}" type="pres">
      <dgm:prSet presAssocID="{10A14517-A1B9-8941-B912-D2F289ECCACA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4B2E6190-4148-254F-B794-4DF57D2BD908}" type="pres">
      <dgm:prSet presAssocID="{426C224A-A1AD-9740-B857-F39EF4E3A58A}" presName="Name8" presStyleCnt="0"/>
      <dgm:spPr/>
    </dgm:pt>
    <dgm:pt modelId="{FF054643-7BCE-B745-87EC-FB4B3D081915}" type="pres">
      <dgm:prSet presAssocID="{426C224A-A1AD-9740-B857-F39EF4E3A58A}" presName="level" presStyleLbl="node1" presStyleIdx="2" presStyleCnt="3">
        <dgm:presLayoutVars>
          <dgm:chMax val="1"/>
          <dgm:bulletEnabled val="1"/>
        </dgm:presLayoutVars>
      </dgm:prSet>
      <dgm:spPr/>
    </dgm:pt>
    <dgm:pt modelId="{9111FC1D-C4ED-1844-B202-1042F6F1E790}" type="pres">
      <dgm:prSet presAssocID="{426C224A-A1AD-9740-B857-F39EF4E3A58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07D17B1C-7563-4146-B94D-64EFAFC9374D}" srcId="{BE506CB3-64E0-6149-BEE5-3DC44940DFFE}" destId="{426C224A-A1AD-9740-B857-F39EF4E3A58A}" srcOrd="2" destOrd="0" parTransId="{E38E07BD-5A9D-7E41-9A0D-1D9C4DA1F9A2}" sibTransId="{255B03A4-EA62-6449-B050-4B734E63A3EB}"/>
    <dgm:cxn modelId="{8C8FEE31-E2FC-054B-BD5A-4F7EFF873D5F}" type="presOf" srcId="{2022406F-1FCD-4640-8871-FB3BCED0A4ED}" destId="{84E20FB2-9FE4-754E-8B22-3732FE3DEED2}" srcOrd="1" destOrd="0" presId="urn:microsoft.com/office/officeart/2005/8/layout/pyramid1"/>
    <dgm:cxn modelId="{64F9735A-79E0-E54B-BD53-2F199B6837F4}" type="presOf" srcId="{10A14517-A1B9-8941-B912-D2F289ECCACA}" destId="{29E0D2C6-46E3-D74D-9D6B-B6519154122D}" srcOrd="0" destOrd="0" presId="urn:microsoft.com/office/officeart/2005/8/layout/pyramid1"/>
    <dgm:cxn modelId="{5B3CE274-0874-784F-86DD-27E285848D83}" type="presOf" srcId="{10A14517-A1B9-8941-B912-D2F289ECCACA}" destId="{157CDDE3-AAD2-E146-B9E1-7F6F587EFB42}" srcOrd="1" destOrd="0" presId="urn:microsoft.com/office/officeart/2005/8/layout/pyramid1"/>
    <dgm:cxn modelId="{2D669182-8357-8D43-BE77-F05A1CF17C23}" type="presOf" srcId="{2022406F-1FCD-4640-8871-FB3BCED0A4ED}" destId="{DAE01221-8253-CE46-8AC0-AA20050A60F0}" srcOrd="0" destOrd="0" presId="urn:microsoft.com/office/officeart/2005/8/layout/pyramid1"/>
    <dgm:cxn modelId="{5BC624A8-5753-A840-93EB-5E6ECBDC898A}" srcId="{BE506CB3-64E0-6149-BEE5-3DC44940DFFE}" destId="{10A14517-A1B9-8941-B912-D2F289ECCACA}" srcOrd="1" destOrd="0" parTransId="{214E1BB7-539A-8841-9CB9-8A3E9B232BB1}" sibTransId="{08DA6814-60FC-B444-BDDD-E7384204A1E7}"/>
    <dgm:cxn modelId="{AE5C27AE-7B95-4A46-A0BF-48082397F525}" type="presOf" srcId="{426C224A-A1AD-9740-B857-F39EF4E3A58A}" destId="{9111FC1D-C4ED-1844-B202-1042F6F1E790}" srcOrd="1" destOrd="0" presId="urn:microsoft.com/office/officeart/2005/8/layout/pyramid1"/>
    <dgm:cxn modelId="{02B4DED6-C23F-094C-96A0-1B621A9FA805}" type="presOf" srcId="{426C224A-A1AD-9740-B857-F39EF4E3A58A}" destId="{FF054643-7BCE-B745-87EC-FB4B3D081915}" srcOrd="0" destOrd="0" presId="urn:microsoft.com/office/officeart/2005/8/layout/pyramid1"/>
    <dgm:cxn modelId="{9C1BF2D8-DEB3-DB4D-AC09-0218D65CA156}" type="presOf" srcId="{BE506CB3-64E0-6149-BEE5-3DC44940DFFE}" destId="{91F80EF8-2D00-CD4F-B4F0-1A0F6A088DB1}" srcOrd="0" destOrd="0" presId="urn:microsoft.com/office/officeart/2005/8/layout/pyramid1"/>
    <dgm:cxn modelId="{1D6961FB-4AE1-104E-8317-B7A543BE6C3F}" srcId="{BE506CB3-64E0-6149-BEE5-3DC44940DFFE}" destId="{2022406F-1FCD-4640-8871-FB3BCED0A4ED}" srcOrd="0" destOrd="0" parTransId="{C7887A1A-1EFF-FA45-9A1A-B587B5E3570D}" sibTransId="{F536422B-39A5-5842-A73F-DC8C3A810F3B}"/>
    <dgm:cxn modelId="{63E92626-1269-924A-A210-EA169D9617A7}" type="presParOf" srcId="{91F80EF8-2D00-CD4F-B4F0-1A0F6A088DB1}" destId="{BF790619-2DA8-DF48-9DE7-8D7E288E9F42}" srcOrd="0" destOrd="0" presId="urn:microsoft.com/office/officeart/2005/8/layout/pyramid1"/>
    <dgm:cxn modelId="{0AC9912C-1A9D-6C43-8D64-73A4F4B50DF1}" type="presParOf" srcId="{BF790619-2DA8-DF48-9DE7-8D7E288E9F42}" destId="{DAE01221-8253-CE46-8AC0-AA20050A60F0}" srcOrd="0" destOrd="0" presId="urn:microsoft.com/office/officeart/2005/8/layout/pyramid1"/>
    <dgm:cxn modelId="{ED97283C-6DAA-3C43-AD91-466550467198}" type="presParOf" srcId="{BF790619-2DA8-DF48-9DE7-8D7E288E9F42}" destId="{84E20FB2-9FE4-754E-8B22-3732FE3DEED2}" srcOrd="1" destOrd="0" presId="urn:microsoft.com/office/officeart/2005/8/layout/pyramid1"/>
    <dgm:cxn modelId="{A8F21F8F-452C-3F48-8B8B-B4C0E5EB773D}" type="presParOf" srcId="{91F80EF8-2D00-CD4F-B4F0-1A0F6A088DB1}" destId="{6D1950D8-2266-794F-9BC3-91DC5DD4734C}" srcOrd="1" destOrd="0" presId="urn:microsoft.com/office/officeart/2005/8/layout/pyramid1"/>
    <dgm:cxn modelId="{AA0E807A-582E-F34E-82AC-1DEE95542A35}" type="presParOf" srcId="{6D1950D8-2266-794F-9BC3-91DC5DD4734C}" destId="{29E0D2C6-46E3-D74D-9D6B-B6519154122D}" srcOrd="0" destOrd="0" presId="urn:microsoft.com/office/officeart/2005/8/layout/pyramid1"/>
    <dgm:cxn modelId="{56508975-E306-2742-82DE-16E379E89762}" type="presParOf" srcId="{6D1950D8-2266-794F-9BC3-91DC5DD4734C}" destId="{157CDDE3-AAD2-E146-B9E1-7F6F587EFB42}" srcOrd="1" destOrd="0" presId="urn:microsoft.com/office/officeart/2005/8/layout/pyramid1"/>
    <dgm:cxn modelId="{2F94E588-3D00-4C47-AB73-7937BC080217}" type="presParOf" srcId="{91F80EF8-2D00-CD4F-B4F0-1A0F6A088DB1}" destId="{4B2E6190-4148-254F-B794-4DF57D2BD908}" srcOrd="2" destOrd="0" presId="urn:microsoft.com/office/officeart/2005/8/layout/pyramid1"/>
    <dgm:cxn modelId="{D870CFA6-2E9E-9B45-AE74-E781B85A5690}" type="presParOf" srcId="{4B2E6190-4148-254F-B794-4DF57D2BD908}" destId="{FF054643-7BCE-B745-87EC-FB4B3D081915}" srcOrd="0" destOrd="0" presId="urn:microsoft.com/office/officeart/2005/8/layout/pyramid1"/>
    <dgm:cxn modelId="{D02242CA-3F1F-354F-B676-91C00F8EE367}" type="presParOf" srcId="{4B2E6190-4148-254F-B794-4DF57D2BD908}" destId="{9111FC1D-C4ED-1844-B202-1042F6F1E790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E01221-8253-CE46-8AC0-AA20050A60F0}">
      <dsp:nvSpPr>
        <dsp:cNvPr id="0" name=""/>
        <dsp:cNvSpPr/>
      </dsp:nvSpPr>
      <dsp:spPr>
        <a:xfrm>
          <a:off x="1493904" y="0"/>
          <a:ext cx="1674030" cy="1824713"/>
        </a:xfrm>
        <a:prstGeom prst="trapezoid">
          <a:avLst>
            <a:gd name="adj" fmla="val 50000"/>
          </a:avLst>
        </a:prstGeom>
        <a:gradFill rotWithShape="0">
          <a:gsLst>
            <a:gs pos="63000">
              <a:schemeClr val="accent5">
                <a:lumMod val="20000"/>
                <a:lumOff val="80000"/>
              </a:schemeClr>
            </a:gs>
            <a:gs pos="48000">
              <a:schemeClr val="accent4">
                <a:lumMod val="20000"/>
                <a:lumOff val="80000"/>
              </a:schemeClr>
            </a:gs>
            <a:gs pos="34000">
              <a:schemeClr val="accent5">
                <a:lumMod val="20000"/>
                <a:lumOff val="80000"/>
              </a:schemeClr>
            </a:gs>
            <a:gs pos="22000">
              <a:schemeClr val="accent4">
                <a:lumMod val="20000"/>
                <a:lumOff val="80000"/>
              </a:schemeClr>
            </a:gs>
            <a:gs pos="11000">
              <a:schemeClr val="accent5">
                <a:lumMod val="20000"/>
                <a:lumOff val="80000"/>
              </a:schemeClr>
            </a:gs>
            <a:gs pos="0">
              <a:schemeClr val="accent4">
                <a:lumMod val="20000"/>
                <a:lumOff val="80000"/>
              </a:schemeClr>
            </a:gs>
            <a:gs pos="80000">
              <a:schemeClr val="accent4">
                <a:lumMod val="20000"/>
                <a:lumOff val="80000"/>
              </a:schemeClr>
            </a:gs>
            <a:gs pos="100000">
              <a:schemeClr val="accent5">
                <a:lumMod val="20000"/>
                <a:lumOff val="80000"/>
              </a:schemeClr>
            </a:gs>
          </a:gsLst>
          <a:lin ang="0" scaled="1"/>
        </a:gra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 dirty="0">
            <a:solidFill>
              <a:sysClr val="windowText" lastClr="000000"/>
            </a:solidFill>
            <a:latin typeface="Europa" panose="02000000000000000000" pitchFamily="2" charset="77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 dirty="0">
            <a:solidFill>
              <a:sysClr val="windowText" lastClr="000000"/>
            </a:solidFill>
            <a:latin typeface="Europa" panose="02000000000000000000" pitchFamily="2" charset="77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 dirty="0">
            <a:solidFill>
              <a:sysClr val="windowText" lastClr="000000"/>
            </a:solidFill>
            <a:latin typeface="Europa" panose="02000000000000000000" pitchFamily="2" charset="77"/>
          </a:endParaRP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>
              <a:solidFill>
                <a:sysClr val="windowText" lastClr="000000"/>
              </a:solidFill>
              <a:latin typeface="Europa" panose="02000000000000000000" pitchFamily="2" charset="77"/>
            </a:rPr>
            <a:t>Evaluation</a:t>
          </a:r>
        </a:p>
      </dsp:txBody>
      <dsp:txXfrm>
        <a:off x="1493904" y="0"/>
        <a:ext cx="1674030" cy="1824713"/>
      </dsp:txXfrm>
    </dsp:sp>
    <dsp:sp modelId="{29E0D2C6-46E3-D74D-9D6B-B6519154122D}">
      <dsp:nvSpPr>
        <dsp:cNvPr id="0" name=""/>
        <dsp:cNvSpPr/>
      </dsp:nvSpPr>
      <dsp:spPr>
        <a:xfrm>
          <a:off x="1032179" y="1825231"/>
          <a:ext cx="2597480" cy="1006571"/>
        </a:xfrm>
        <a:prstGeom prst="trapezoid">
          <a:avLst>
            <a:gd name="adj" fmla="val 45871"/>
          </a:avLst>
        </a:prstGeom>
        <a:gradFill rotWithShape="0">
          <a:gsLst>
            <a:gs pos="0">
              <a:schemeClr val="accent4">
                <a:lumMod val="40000"/>
                <a:lumOff val="60000"/>
              </a:schemeClr>
            </a:gs>
            <a:gs pos="74000">
              <a:schemeClr val="accent5">
                <a:lumMod val="40000"/>
                <a:lumOff val="60000"/>
              </a:schemeClr>
            </a:gs>
            <a:gs pos="48000">
              <a:schemeClr val="accent4">
                <a:lumMod val="40000"/>
                <a:lumOff val="60000"/>
              </a:schemeClr>
            </a:gs>
            <a:gs pos="21000">
              <a:schemeClr val="accent5">
                <a:lumMod val="40000"/>
                <a:lumOff val="60000"/>
              </a:schemeClr>
            </a:gs>
            <a:gs pos="100000">
              <a:schemeClr val="accent4">
                <a:lumMod val="40000"/>
                <a:lumOff val="60000"/>
              </a:schemeClr>
            </a:gs>
          </a:gsLst>
          <a:lin ang="0" scaled="1"/>
        </a:gra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solidFill>
                <a:sysClr val="windowText" lastClr="000000"/>
              </a:solidFill>
              <a:latin typeface="Europa" panose="02000000000000000000" pitchFamily="2" charset="77"/>
            </a:rPr>
            <a:t>ML Algorithms</a:t>
          </a:r>
        </a:p>
      </dsp:txBody>
      <dsp:txXfrm>
        <a:off x="1486738" y="1825231"/>
        <a:ext cx="1688362" cy="1006571"/>
      </dsp:txXfrm>
    </dsp:sp>
    <dsp:sp modelId="{FF054643-7BCE-B745-87EC-FB4B3D081915}">
      <dsp:nvSpPr>
        <dsp:cNvPr id="0" name=""/>
        <dsp:cNvSpPr/>
      </dsp:nvSpPr>
      <dsp:spPr>
        <a:xfrm>
          <a:off x="0" y="2831285"/>
          <a:ext cx="4661839" cy="2250177"/>
        </a:xfrm>
        <a:prstGeom prst="trapezoid">
          <a:avLst>
            <a:gd name="adj" fmla="val 45871"/>
          </a:avLst>
        </a:prstGeom>
        <a:gradFill rotWithShape="0">
          <a:gsLst>
            <a:gs pos="0">
              <a:schemeClr val="accent4">
                <a:lumMod val="60000"/>
                <a:lumOff val="40000"/>
              </a:schemeClr>
            </a:gs>
            <a:gs pos="74000">
              <a:schemeClr val="accent5">
                <a:lumMod val="60000"/>
                <a:lumOff val="40000"/>
              </a:schemeClr>
            </a:gs>
            <a:gs pos="48000">
              <a:schemeClr val="accent4">
                <a:lumMod val="60000"/>
                <a:lumOff val="40000"/>
              </a:schemeClr>
            </a:gs>
            <a:gs pos="21000">
              <a:schemeClr val="accent5">
                <a:lumMod val="60000"/>
                <a:lumOff val="40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0" scaled="1"/>
        </a:gra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 err="1">
              <a:solidFill>
                <a:sysClr val="windowText" lastClr="000000"/>
              </a:solidFill>
              <a:latin typeface="Europa" panose="02000000000000000000" pitchFamily="2" charset="77"/>
            </a:rPr>
            <a:t>Preprocessing</a:t>
          </a:r>
          <a:endParaRPr lang="en-GB" sz="1800" kern="1200" dirty="0">
            <a:solidFill>
              <a:sysClr val="windowText" lastClr="000000"/>
            </a:solidFill>
            <a:latin typeface="Europa" panose="02000000000000000000" pitchFamily="2" charset="77"/>
          </a:endParaRPr>
        </a:p>
      </dsp:txBody>
      <dsp:txXfrm>
        <a:off x="815822" y="2831285"/>
        <a:ext cx="3030196" cy="22501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E3875F-856E-844F-AE5C-B0B6870AB146}" type="datetimeFigureOut">
              <a:rPr lang="de-CH" smtClean="0"/>
              <a:t>17.04.22</a:t>
            </a:fld>
            <a:endParaRPr lang="de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292CC9-E510-1249-A89C-D735AEE1B3A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42767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© </a:t>
            </a:r>
            <a:r>
              <a:rPr lang="de-CH" dirty="0" err="1"/>
              <a:t>F.Heusser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292CC9-E510-1249-A89C-D735AEE1B3A5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56255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4744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24324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22010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5B47D6-DAD7-40A6-BD10-CD2FABB1321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0944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27960874-3F9B-4D3F-855A-5669B09C929B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31350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2B1140DE-B7EF-4821-92DB-87F8292871A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05623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2D1BE3B-CE32-4F45-9E7C-3CF4C5DACDCA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28236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6F1FA09A-98C2-4BC7-A032-43C843531C64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3593992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8718837-365D-4859-B99D-1C4C5BB7E50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897073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</a:p>
          <a:p>
            <a:r>
              <a:rPr lang="en-US" altLang="ko-KR" dirty="0"/>
              <a:t>And Send To Back </a:t>
            </a:r>
            <a:endParaRPr lang="ko-KR" alt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74010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870882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E24A2BE-80CE-4B79-BF31-91FA62C04420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0" y="2160665"/>
            <a:ext cx="12192000" cy="25027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800" baseline="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F51014-6E90-4769-BCD9-A06A9FC17AC8}"/>
              </a:ext>
            </a:extLst>
          </p:cNvPr>
          <p:cNvSpPr/>
          <p:nvPr userDrawn="1"/>
        </p:nvSpPr>
        <p:spPr>
          <a:xfrm>
            <a:off x="0" y="2026940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BC926F-7282-4E00-BF8A-8D24B274039B}"/>
              </a:ext>
            </a:extLst>
          </p:cNvPr>
          <p:cNvSpPr/>
          <p:nvPr userDrawn="1"/>
        </p:nvSpPr>
        <p:spPr>
          <a:xfrm>
            <a:off x="0" y="4725144"/>
            <a:ext cx="12192000" cy="720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1503362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12">
            <a:extLst>
              <a:ext uri="{FF2B5EF4-FFF2-40B4-BE49-F238E27FC236}">
                <a16:creationId xmlns:a16="http://schemas.microsoft.com/office/drawing/2014/main" id="{A7A44CD1-8791-4411-9DCF-BE8F9EB9EB1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99070" y="1223317"/>
            <a:ext cx="5441094" cy="4721980"/>
          </a:xfrm>
          <a:custGeom>
            <a:avLst/>
            <a:gdLst>
              <a:gd name="connsiteX0" fmla="*/ 2090352 w 5441094"/>
              <a:gd name="connsiteY0" fmla="*/ 2977952 h 4721980"/>
              <a:gd name="connsiteX1" fmla="*/ 3101888 w 5441094"/>
              <a:gd name="connsiteY1" fmla="*/ 4721980 h 4721980"/>
              <a:gd name="connsiteX2" fmla="*/ 1078816 w 5441094"/>
              <a:gd name="connsiteY2" fmla="*/ 4721980 h 4721980"/>
              <a:gd name="connsiteX3" fmla="*/ 2191267 w 5441094"/>
              <a:gd name="connsiteY3" fmla="*/ 2940880 h 4721980"/>
              <a:gd name="connsiteX4" fmla="*/ 4155992 w 5441094"/>
              <a:gd name="connsiteY4" fmla="*/ 2940880 h 4721980"/>
              <a:gd name="connsiteX5" fmla="*/ 3173629 w 5441094"/>
              <a:gd name="connsiteY5" fmla="*/ 4634609 h 4721980"/>
              <a:gd name="connsiteX6" fmla="*/ 0 w 5441094"/>
              <a:gd name="connsiteY6" fmla="*/ 2928524 h 4721980"/>
              <a:gd name="connsiteX7" fmla="*/ 2023072 w 5441094"/>
              <a:gd name="connsiteY7" fmla="*/ 2928524 h 4721980"/>
              <a:gd name="connsiteX8" fmla="*/ 1011536 w 5441094"/>
              <a:gd name="connsiteY8" fmla="*/ 4672552 h 4721980"/>
              <a:gd name="connsiteX9" fmla="*/ 982363 w 5441094"/>
              <a:gd name="connsiteY9" fmla="*/ 1120204 h 4721980"/>
              <a:gd name="connsiteX10" fmla="*/ 1964725 w 5441094"/>
              <a:gd name="connsiteY10" fmla="*/ 2813933 h 4721980"/>
              <a:gd name="connsiteX11" fmla="*/ 0 w 5441094"/>
              <a:gd name="connsiteY11" fmla="*/ 2813933 h 4721980"/>
              <a:gd name="connsiteX12" fmla="*/ 3816180 w 5441094"/>
              <a:gd name="connsiteY12" fmla="*/ 12357 h 4721980"/>
              <a:gd name="connsiteX13" fmla="*/ 5441094 w 5441094"/>
              <a:gd name="connsiteY13" fmla="*/ 2813933 h 4721980"/>
              <a:gd name="connsiteX14" fmla="*/ 2191266 w 5441094"/>
              <a:gd name="connsiteY14" fmla="*/ 2813933 h 4721980"/>
              <a:gd name="connsiteX15" fmla="*/ 465439 w 5441094"/>
              <a:gd name="connsiteY15" fmla="*/ 0 h 4721980"/>
              <a:gd name="connsiteX16" fmla="*/ 3715267 w 5441094"/>
              <a:gd name="connsiteY16" fmla="*/ 0 h 4721980"/>
              <a:gd name="connsiteX17" fmla="*/ 2090353 w 5441094"/>
              <a:gd name="connsiteY17" fmla="*/ 2801576 h 4721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441094" h="4721980">
                <a:moveTo>
                  <a:pt x="2090352" y="2977952"/>
                </a:moveTo>
                <a:lnTo>
                  <a:pt x="3101888" y="4721980"/>
                </a:lnTo>
                <a:lnTo>
                  <a:pt x="1078816" y="4721980"/>
                </a:lnTo>
                <a:close/>
                <a:moveTo>
                  <a:pt x="2191267" y="2940880"/>
                </a:moveTo>
                <a:lnTo>
                  <a:pt x="4155992" y="2940880"/>
                </a:lnTo>
                <a:lnTo>
                  <a:pt x="3173629" y="4634609"/>
                </a:lnTo>
                <a:close/>
                <a:moveTo>
                  <a:pt x="0" y="2928524"/>
                </a:moveTo>
                <a:lnTo>
                  <a:pt x="2023072" y="2928524"/>
                </a:lnTo>
                <a:lnTo>
                  <a:pt x="1011536" y="4672552"/>
                </a:lnTo>
                <a:close/>
                <a:moveTo>
                  <a:pt x="982363" y="1120204"/>
                </a:moveTo>
                <a:lnTo>
                  <a:pt x="1964725" y="2813933"/>
                </a:lnTo>
                <a:lnTo>
                  <a:pt x="0" y="2813933"/>
                </a:lnTo>
                <a:close/>
                <a:moveTo>
                  <a:pt x="3816180" y="12357"/>
                </a:moveTo>
                <a:lnTo>
                  <a:pt x="5441094" y="2813933"/>
                </a:lnTo>
                <a:lnTo>
                  <a:pt x="2191266" y="2813933"/>
                </a:lnTo>
                <a:close/>
                <a:moveTo>
                  <a:pt x="465439" y="0"/>
                </a:moveTo>
                <a:lnTo>
                  <a:pt x="3715267" y="0"/>
                </a:lnTo>
                <a:lnTo>
                  <a:pt x="2090353" y="28015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45845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73A78E6-F71D-4312-BDB2-FA26CAF574B4}"/>
              </a:ext>
            </a:extLst>
          </p:cNvPr>
          <p:cNvSpPr/>
          <p:nvPr userDrawn="1"/>
        </p:nvSpPr>
        <p:spPr>
          <a:xfrm flipH="1" flipV="1">
            <a:off x="5119026" y="0"/>
            <a:ext cx="7072972" cy="6858000"/>
          </a:xfrm>
          <a:custGeom>
            <a:avLst/>
            <a:gdLst>
              <a:gd name="connsiteX0" fmla="*/ 0 w 7072972"/>
              <a:gd name="connsiteY0" fmla="*/ 0 h 6858000"/>
              <a:gd name="connsiteX1" fmla="*/ 7072972 w 7072972"/>
              <a:gd name="connsiteY1" fmla="*/ 1890052 h 6858000"/>
              <a:gd name="connsiteX2" fmla="*/ 3307176 w 7072972"/>
              <a:gd name="connsiteY2" fmla="*/ 6858000 h 6858000"/>
              <a:gd name="connsiteX3" fmla="*/ 0 w 707297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72972" h="6858000">
                <a:moveTo>
                  <a:pt x="0" y="0"/>
                </a:moveTo>
                <a:lnTo>
                  <a:pt x="7072972" y="1890052"/>
                </a:lnTo>
                <a:lnTo>
                  <a:pt x="330717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D3F3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75BF01-2621-417D-9B96-39DD8D08670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" y="0"/>
            <a:ext cx="7072972" cy="6858000"/>
          </a:xfrm>
          <a:custGeom>
            <a:avLst/>
            <a:gdLst>
              <a:gd name="connsiteX0" fmla="*/ 0 w 6200775"/>
              <a:gd name="connsiteY0" fmla="*/ 0 h 6858000"/>
              <a:gd name="connsiteX1" fmla="*/ 2158503 w 6200775"/>
              <a:gd name="connsiteY1" fmla="*/ 0 h 6858000"/>
              <a:gd name="connsiteX2" fmla="*/ 6200775 w 6200775"/>
              <a:gd name="connsiteY2" fmla="*/ 3676650 h 6858000"/>
              <a:gd name="connsiteX3" fmla="*/ 3307176 w 6200775"/>
              <a:gd name="connsiteY3" fmla="*/ 6858000 h 6858000"/>
              <a:gd name="connsiteX4" fmla="*/ 0 w 6200775"/>
              <a:gd name="connsiteY4" fmla="*/ 6858000 h 6858000"/>
              <a:gd name="connsiteX0" fmla="*/ 0 w 7424664"/>
              <a:gd name="connsiteY0" fmla="*/ 0 h 6858000"/>
              <a:gd name="connsiteX1" fmla="*/ 2158503 w 7424664"/>
              <a:gd name="connsiteY1" fmla="*/ 0 h 6858000"/>
              <a:gd name="connsiteX2" fmla="*/ 7424664 w 7424664"/>
              <a:gd name="connsiteY2" fmla="*/ 2326151 h 6858000"/>
              <a:gd name="connsiteX3" fmla="*/ 3307176 w 7424664"/>
              <a:gd name="connsiteY3" fmla="*/ 6858000 h 6858000"/>
              <a:gd name="connsiteX4" fmla="*/ 0 w 7424664"/>
              <a:gd name="connsiteY4" fmla="*/ 6858000 h 6858000"/>
              <a:gd name="connsiteX5" fmla="*/ 0 w 7424664"/>
              <a:gd name="connsiteY5" fmla="*/ 0 h 6858000"/>
              <a:gd name="connsiteX0" fmla="*/ 0 w 7424664"/>
              <a:gd name="connsiteY0" fmla="*/ 0 h 6858000"/>
              <a:gd name="connsiteX1" fmla="*/ 7424664 w 7424664"/>
              <a:gd name="connsiteY1" fmla="*/ 2326151 h 6858000"/>
              <a:gd name="connsiteX2" fmla="*/ 3307176 w 7424664"/>
              <a:gd name="connsiteY2" fmla="*/ 6858000 h 6858000"/>
              <a:gd name="connsiteX3" fmla="*/ 0 w 7424664"/>
              <a:gd name="connsiteY3" fmla="*/ 6858000 h 6858000"/>
              <a:gd name="connsiteX4" fmla="*/ 0 w 7424664"/>
              <a:gd name="connsiteY4" fmla="*/ 0 h 6858000"/>
              <a:gd name="connsiteX0" fmla="*/ 0 w 6904159"/>
              <a:gd name="connsiteY0" fmla="*/ 0 h 6858000"/>
              <a:gd name="connsiteX1" fmla="*/ 6904159 w 6904159"/>
              <a:gd name="connsiteY1" fmla="*/ 1805646 h 6858000"/>
              <a:gd name="connsiteX2" fmla="*/ 3307176 w 6904159"/>
              <a:gd name="connsiteY2" fmla="*/ 6858000 h 6858000"/>
              <a:gd name="connsiteX3" fmla="*/ 0 w 6904159"/>
              <a:gd name="connsiteY3" fmla="*/ 6858000 h 6858000"/>
              <a:gd name="connsiteX4" fmla="*/ 0 w 6904159"/>
              <a:gd name="connsiteY4" fmla="*/ 0 h 6858000"/>
              <a:gd name="connsiteX0" fmla="*/ 0 w 7072972"/>
              <a:gd name="connsiteY0" fmla="*/ 0 h 6858000"/>
              <a:gd name="connsiteX1" fmla="*/ 7072972 w 7072972"/>
              <a:gd name="connsiteY1" fmla="*/ 1890052 h 6858000"/>
              <a:gd name="connsiteX2" fmla="*/ 3307176 w 7072972"/>
              <a:gd name="connsiteY2" fmla="*/ 6858000 h 6858000"/>
              <a:gd name="connsiteX3" fmla="*/ 0 w 7072972"/>
              <a:gd name="connsiteY3" fmla="*/ 6858000 h 6858000"/>
              <a:gd name="connsiteX4" fmla="*/ 0 w 707297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72972" h="6858000">
                <a:moveTo>
                  <a:pt x="0" y="0"/>
                </a:moveTo>
                <a:lnTo>
                  <a:pt x="7072972" y="1890052"/>
                </a:lnTo>
                <a:lnTo>
                  <a:pt x="330717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503482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C24402-8447-448E-89E3-183EBB1DA00D}"/>
              </a:ext>
            </a:extLst>
          </p:cNvPr>
          <p:cNvSpPr/>
          <p:nvPr userDrawn="1"/>
        </p:nvSpPr>
        <p:spPr>
          <a:xfrm>
            <a:off x="0" y="2996952"/>
            <a:ext cx="12192000" cy="18722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5" name="Group 6">
            <a:extLst>
              <a:ext uri="{FF2B5EF4-FFF2-40B4-BE49-F238E27FC236}">
                <a16:creationId xmlns:a16="http://schemas.microsoft.com/office/drawing/2014/main" id="{E4CF9D97-FAE0-4B0A-A30C-8936E46C66B2}"/>
              </a:ext>
            </a:extLst>
          </p:cNvPr>
          <p:cNvGrpSpPr/>
          <p:nvPr userDrawn="1"/>
        </p:nvGrpSpPr>
        <p:grpSpPr>
          <a:xfrm>
            <a:off x="4763852" y="1553600"/>
            <a:ext cx="2664296" cy="4683693"/>
            <a:chOff x="445712" y="1449040"/>
            <a:chExt cx="2113018" cy="3924176"/>
          </a:xfrm>
        </p:grpSpPr>
        <p:sp>
          <p:nvSpPr>
            <p:cNvPr id="6" name="Rounded Rectangle 7">
              <a:extLst>
                <a:ext uri="{FF2B5EF4-FFF2-40B4-BE49-F238E27FC236}">
                  <a16:creationId xmlns:a16="http://schemas.microsoft.com/office/drawing/2014/main" id="{A665FA86-6430-4D7E-ABCB-4F8C3E52E09B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53DAFBD2-84EC-4D6B-80BE-DA2118509069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8" name="Group 10">
              <a:extLst>
                <a:ext uri="{FF2B5EF4-FFF2-40B4-BE49-F238E27FC236}">
                  <a16:creationId xmlns:a16="http://schemas.microsoft.com/office/drawing/2014/main" id="{78866A3A-5A93-49E6-8DE2-C98FC661D430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9" name="Oval 11">
                <a:extLst>
                  <a:ext uri="{FF2B5EF4-FFF2-40B4-BE49-F238E27FC236}">
                    <a16:creationId xmlns:a16="http://schemas.microsoft.com/office/drawing/2014/main" id="{EB10029A-074D-4812-8AB6-62EF3ED73579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0" name="Rounded Rectangle 12">
                <a:extLst>
                  <a:ext uri="{FF2B5EF4-FFF2-40B4-BE49-F238E27FC236}">
                    <a16:creationId xmlns:a16="http://schemas.microsoft.com/office/drawing/2014/main" id="{BE572564-2A3A-45E0-93B7-2FB78757998F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242F8FDE-91AA-45DB-A05E-7507C27F30F6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4951770" y="1965170"/>
            <a:ext cx="2288460" cy="37530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53891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112FC24-B0BB-43AE-AB6F-2F8A6318C976}"/>
              </a:ext>
            </a:extLst>
          </p:cNvPr>
          <p:cNvGrpSpPr/>
          <p:nvPr userDrawn="1"/>
        </p:nvGrpSpPr>
        <p:grpSpPr>
          <a:xfrm flipH="1">
            <a:off x="486250" y="477136"/>
            <a:ext cx="11704320" cy="5935130"/>
            <a:chOff x="-161213" y="477136"/>
            <a:chExt cx="11704320" cy="593513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02B0099-32CD-4A9E-A010-EB75F1B7AD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477136"/>
              <a:ext cx="11704320" cy="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6FFECB2-D63A-4DED-B565-1B5EC1C6DBCE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543107" y="477136"/>
              <a:ext cx="0" cy="593513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23856D-6F4B-428C-8039-92BC2469A811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6392850"/>
              <a:ext cx="11704320" cy="13272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913480D-83E6-465D-B9EC-FA0799699FB0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5268686" y="0"/>
            <a:ext cx="6923314" cy="6858000"/>
          </a:xfrm>
          <a:custGeom>
            <a:avLst/>
            <a:gdLst>
              <a:gd name="connsiteX0" fmla="*/ 1714500 w 6923314"/>
              <a:gd name="connsiteY0" fmla="*/ 0 h 6858000"/>
              <a:gd name="connsiteX1" fmla="*/ 6923314 w 6923314"/>
              <a:gd name="connsiteY1" fmla="*/ 0 h 6858000"/>
              <a:gd name="connsiteX2" fmla="*/ 6923314 w 6923314"/>
              <a:gd name="connsiteY2" fmla="*/ 1637212 h 6858000"/>
              <a:gd name="connsiteX3" fmla="*/ 5618117 w 6923314"/>
              <a:gd name="connsiteY3" fmla="*/ 6858000 h 6858000"/>
              <a:gd name="connsiteX4" fmla="*/ 0 w 692331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3314" h="6858000">
                <a:moveTo>
                  <a:pt x="1714500" y="0"/>
                </a:moveTo>
                <a:lnTo>
                  <a:pt x="6923314" y="0"/>
                </a:lnTo>
                <a:lnTo>
                  <a:pt x="6923314" y="1637212"/>
                </a:lnTo>
                <a:lnTo>
                  <a:pt x="561811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9869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2571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514483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6502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3778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28293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699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6" Type="http://schemas.openxmlformats.org/officeDocument/2006/relationships/slideLayout" Target="../slideLayouts/slideLayout19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83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68" r:id="rId3"/>
    <p:sldLayoutId id="2147483669" r:id="rId4"/>
    <p:sldLayoutId id="2147483675" r:id="rId5"/>
    <p:sldLayoutId id="2147483671" r:id="rId6"/>
    <p:sldLayoutId id="2147483672" r:id="rId7"/>
    <p:sldLayoutId id="2147483673" r:id="rId8"/>
    <p:sldLayoutId id="2147483674" r:id="rId9"/>
    <p:sldLayoutId id="2147483676" r:id="rId10"/>
    <p:sldLayoutId id="2147483665" r:id="rId11"/>
    <p:sldLayoutId id="2147483677" r:id="rId12"/>
    <p:sldLayoutId id="2147483681" r:id="rId13"/>
    <p:sldLayoutId id="2147483680" r:id="rId14"/>
    <p:sldLayoutId id="2147483678" r:id="rId15"/>
    <p:sldLayoutId id="2147483682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 4" descr="A screen shot of a computer&#10;&#10;Description automatically generated with low confidence">
            <a:extLst>
              <a:ext uri="{FF2B5EF4-FFF2-40B4-BE49-F238E27FC236}">
                <a16:creationId xmlns:a16="http://schemas.microsoft.com/office/drawing/2014/main" id="{D14EE748-556F-3D43-B0C2-5E415427DE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9550FC5-BAAD-3F44-B4B6-C8248D73D5C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58551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latin typeface="Europa" panose="02000000000000000000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8BFFE-237E-614C-B4F3-AB6F7D22FD7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5000"/>
          </a:blip>
          <a:srcRect l="1" r="-7332"/>
          <a:stretch/>
        </p:blipFill>
        <p:spPr>
          <a:xfrm>
            <a:off x="-7606" y="0"/>
            <a:ext cx="9812585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8F2FBC2-36C4-E14D-B8E3-F9D41D804A8B}"/>
              </a:ext>
            </a:extLst>
          </p:cNvPr>
          <p:cNvSpPr/>
          <p:nvPr/>
        </p:nvSpPr>
        <p:spPr>
          <a:xfrm>
            <a:off x="5781368" y="0"/>
            <a:ext cx="6407584" cy="6858000"/>
          </a:xfrm>
          <a:prstGeom prst="rect">
            <a:avLst/>
          </a:prstGeom>
          <a:gradFill flip="none" rotWithShape="1">
            <a:gsLst>
              <a:gs pos="50000">
                <a:srgbClr val="000000"/>
              </a:gs>
              <a:gs pos="39000">
                <a:srgbClr val="000000">
                  <a:alpha val="94246"/>
                </a:srgbClr>
              </a:gs>
              <a:gs pos="29000">
                <a:srgbClr val="000000">
                  <a:alpha val="68523"/>
                </a:srgbClr>
              </a:gs>
              <a:gs pos="19000">
                <a:srgbClr val="000000">
                  <a:alpha val="40872"/>
                </a:srgbClr>
              </a:gs>
              <a:gs pos="9000">
                <a:srgbClr val="000000">
                  <a:alpha val="20907"/>
                </a:srgbClr>
              </a:gs>
              <a:gs pos="0">
                <a:schemeClr val="tx1">
                  <a:alpha val="0"/>
                </a:schemeClr>
              </a:gs>
              <a:gs pos="60000">
                <a:schemeClr val="tx1"/>
              </a:gs>
              <a:gs pos="100000">
                <a:schemeClr val="tx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latin typeface="Europa" panose="02000000000000000000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124B4D-4A61-1748-BE30-BA82525647EF}"/>
              </a:ext>
            </a:extLst>
          </p:cNvPr>
          <p:cNvSpPr txBox="1"/>
          <p:nvPr/>
        </p:nvSpPr>
        <p:spPr>
          <a:xfrm>
            <a:off x="7049729" y="2717784"/>
            <a:ext cx="5035984" cy="38164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800" b="1" dirty="0">
                <a:solidFill>
                  <a:schemeClr val="bg1"/>
                </a:solidFill>
                <a:latin typeface="Europa" panose="02000000000000000000" pitchFamily="2" charset="77"/>
                <a:cs typeface="Arial" pitchFamily="34" charset="0"/>
              </a:rPr>
              <a:t>ML in Finance</a:t>
            </a:r>
          </a:p>
          <a:p>
            <a:pPr algn="r"/>
            <a:endParaRPr lang="en-US" altLang="ko-KR" sz="2400" b="1" dirty="0">
              <a:solidFill>
                <a:schemeClr val="bg1"/>
              </a:solidFill>
              <a:latin typeface="Europa" panose="02000000000000000000" pitchFamily="2" charset="77"/>
              <a:cs typeface="Arial" pitchFamily="34" charset="0"/>
            </a:endParaRPr>
          </a:p>
          <a:p>
            <a:pPr algn="r"/>
            <a:endParaRPr lang="en-US" altLang="ko-KR" sz="2000" b="1" dirty="0">
              <a:solidFill>
                <a:schemeClr val="bg1"/>
              </a:solidFill>
              <a:latin typeface="Europa" panose="02000000000000000000" pitchFamily="2" charset="77"/>
              <a:cs typeface="Arial" pitchFamily="34" charset="0"/>
            </a:endParaRPr>
          </a:p>
          <a:p>
            <a:pPr algn="r"/>
            <a:endParaRPr lang="en-US" altLang="ko-KR" sz="2000" b="1" dirty="0">
              <a:solidFill>
                <a:schemeClr val="bg1"/>
              </a:solidFill>
              <a:latin typeface="Europa" panose="02000000000000000000" pitchFamily="2" charset="77"/>
              <a:cs typeface="Arial" pitchFamily="34" charset="0"/>
            </a:endParaRPr>
          </a:p>
          <a:p>
            <a:pPr algn="r"/>
            <a:endParaRPr lang="en-US" altLang="ko-KR" sz="2000" b="1" dirty="0">
              <a:solidFill>
                <a:schemeClr val="bg1"/>
              </a:solidFill>
              <a:latin typeface="Europa" panose="02000000000000000000" pitchFamily="2" charset="77"/>
              <a:cs typeface="Arial" pitchFamily="34" charset="0"/>
            </a:endParaRPr>
          </a:p>
          <a:p>
            <a:pPr algn="r"/>
            <a:r>
              <a:rPr lang="en-US" altLang="ko-KR" sz="2000" b="1" dirty="0">
                <a:solidFill>
                  <a:schemeClr val="bg1"/>
                </a:solidFill>
                <a:latin typeface="Europa" panose="02000000000000000000" pitchFamily="2" charset="77"/>
                <a:cs typeface="Arial" pitchFamily="34" charset="0"/>
              </a:rPr>
              <a:t>Investment Strategy Predictions</a:t>
            </a:r>
          </a:p>
          <a:p>
            <a:pPr algn="r"/>
            <a:endParaRPr lang="en-GB" altLang="ko-KR" b="1" dirty="0">
              <a:solidFill>
                <a:schemeClr val="bg1"/>
              </a:solidFill>
              <a:latin typeface="Europa" panose="02000000000000000000" pitchFamily="2" charset="77"/>
              <a:cs typeface="Arial" pitchFamily="34" charset="0"/>
            </a:endParaRPr>
          </a:p>
          <a:p>
            <a:pPr algn="r"/>
            <a:r>
              <a:rPr lang="en-GB" altLang="ko-KR" b="1" dirty="0">
                <a:solidFill>
                  <a:schemeClr val="bg1"/>
                </a:solidFill>
                <a:latin typeface="Europa" panose="02000000000000000000" pitchFamily="2" charset="77"/>
                <a:cs typeface="Arial" pitchFamily="34" charset="0"/>
              </a:rPr>
              <a:t>Machine Learning in Finance FS21 – UZH  </a:t>
            </a:r>
          </a:p>
          <a:p>
            <a:pPr algn="r"/>
            <a:endParaRPr lang="en-GB" altLang="ko-KR" b="1" dirty="0">
              <a:solidFill>
                <a:schemeClr val="bg1"/>
              </a:solidFill>
              <a:latin typeface="Europa" panose="02000000000000000000" pitchFamily="2" charset="77"/>
              <a:cs typeface="Arial" pitchFamily="34" charset="0"/>
            </a:endParaRPr>
          </a:p>
          <a:p>
            <a:pPr algn="r"/>
            <a:endParaRPr lang="en-GB" altLang="ko-KR" b="1" dirty="0">
              <a:solidFill>
                <a:schemeClr val="bg1"/>
              </a:solidFill>
              <a:latin typeface="Europa" panose="02000000000000000000" pitchFamily="2" charset="77"/>
              <a:cs typeface="Arial" pitchFamily="34" charset="0"/>
            </a:endParaRPr>
          </a:p>
          <a:p>
            <a:pPr algn="r"/>
            <a:endParaRPr lang="ko-KR" altLang="en-US" b="1" dirty="0">
              <a:solidFill>
                <a:schemeClr val="bg1"/>
              </a:solidFill>
              <a:latin typeface="Europa" panose="02000000000000000000" pitchFamily="2" charset="77"/>
              <a:cs typeface="Arial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F51839-E6BE-CB41-B219-1340BA2ABF0C}"/>
              </a:ext>
            </a:extLst>
          </p:cNvPr>
          <p:cNvSpPr/>
          <p:nvPr/>
        </p:nvSpPr>
        <p:spPr>
          <a:xfrm>
            <a:off x="5273279" y="6548321"/>
            <a:ext cx="6923279" cy="276999"/>
          </a:xfrm>
          <a:prstGeom prst="rect">
            <a:avLst/>
          </a:prstGeom>
          <a:gradFill flip="none" rotWithShape="1">
            <a:gsLst>
              <a:gs pos="39000">
                <a:srgbClr val="000000"/>
              </a:gs>
              <a:gs pos="53000">
                <a:srgbClr val="000000">
                  <a:alpha val="94246"/>
                </a:srgbClr>
              </a:gs>
              <a:gs pos="72000">
                <a:srgbClr val="000000">
                  <a:alpha val="68523"/>
                </a:srgbClr>
              </a:gs>
              <a:gs pos="82000">
                <a:srgbClr val="000000">
                  <a:alpha val="40872"/>
                </a:srgbClr>
              </a:gs>
              <a:gs pos="91000">
                <a:srgbClr val="000000">
                  <a:alpha val="20907"/>
                </a:srgbClr>
              </a:gs>
              <a:gs pos="100000">
                <a:schemeClr val="tx1">
                  <a:alpha val="0"/>
                </a:schemeClr>
              </a:gs>
              <a:gs pos="17000">
                <a:schemeClr val="tx1"/>
              </a:gs>
              <a:gs pos="0">
                <a:schemeClr val="tx1"/>
              </a:gs>
            </a:gsLst>
            <a:path path="rect">
              <a:fillToRect l="50000" t="50000" r="50000" b="50000"/>
            </a:path>
            <a:tileRect/>
          </a:gradFill>
        </p:spPr>
        <p:txBody>
          <a:bodyPr wrap="square">
            <a:spAutoFit/>
          </a:bodyPr>
          <a:lstStyle/>
          <a:p>
            <a:pPr algn="r"/>
            <a:r>
              <a:rPr lang="en-GB" altLang="ko-KR" sz="1200" dirty="0">
                <a:solidFill>
                  <a:schemeClr val="bg1">
                    <a:lumMod val="65000"/>
                  </a:schemeClr>
                </a:solidFill>
                <a:latin typeface="Europa" panose="02000000000000000000" pitchFamily="2" charset="77"/>
                <a:cs typeface="Arial" pitchFamily="34" charset="0"/>
              </a:rPr>
              <a:t>Franziska Heusser, Philip Smidt Andersen, Timo Bischofberger, Leon </a:t>
            </a:r>
            <a:r>
              <a:rPr lang="en-GB" altLang="ko-KR" sz="1200" dirty="0" err="1">
                <a:solidFill>
                  <a:schemeClr val="bg1">
                    <a:lumMod val="65000"/>
                  </a:schemeClr>
                </a:solidFill>
                <a:latin typeface="Europa" panose="02000000000000000000" pitchFamily="2" charset="77"/>
                <a:cs typeface="Arial" pitchFamily="34" charset="0"/>
              </a:rPr>
              <a:t>Frielingsdorf</a:t>
            </a:r>
            <a:r>
              <a:rPr lang="en-GB" altLang="ko-KR" sz="1200" dirty="0">
                <a:solidFill>
                  <a:schemeClr val="bg1">
                    <a:lumMod val="65000"/>
                  </a:schemeClr>
                </a:solidFill>
                <a:latin typeface="Europa" panose="02000000000000000000" pitchFamily="2" charset="77"/>
                <a:cs typeface="Arial" pitchFamily="34" charset="0"/>
              </a:rPr>
              <a:t>, Matteo </a:t>
            </a:r>
            <a:r>
              <a:rPr lang="en-GB" altLang="ko-KR" sz="1200" dirty="0" err="1">
                <a:solidFill>
                  <a:schemeClr val="bg1">
                    <a:lumMod val="65000"/>
                  </a:schemeClr>
                </a:solidFill>
                <a:latin typeface="Europa" panose="02000000000000000000" pitchFamily="2" charset="77"/>
                <a:cs typeface="Arial" pitchFamily="34" charset="0"/>
              </a:rPr>
              <a:t>Gamba</a:t>
            </a:r>
            <a:endParaRPr lang="de-CH" sz="1200" dirty="0">
              <a:solidFill>
                <a:schemeClr val="bg1">
                  <a:lumMod val="65000"/>
                </a:schemeClr>
              </a:solidFill>
              <a:latin typeface="Europa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5614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3499E92-50A7-4680-90CB-41532F4FC718}"/>
              </a:ext>
            </a:extLst>
          </p:cNvPr>
          <p:cNvSpPr/>
          <p:nvPr/>
        </p:nvSpPr>
        <p:spPr>
          <a:xfrm>
            <a:off x="252988" y="293610"/>
            <a:ext cx="4687722" cy="5664737"/>
          </a:xfrm>
          <a:prstGeom prst="roundRect">
            <a:avLst>
              <a:gd name="adj" fmla="val 1286"/>
            </a:avLst>
          </a:prstGeom>
          <a:gradFill>
            <a:gsLst>
              <a:gs pos="79000">
                <a:schemeClr val="accent3">
                  <a:alpha val="30000"/>
                </a:schemeClr>
              </a:gs>
              <a:gs pos="52000">
                <a:schemeClr val="accent3">
                  <a:alpha val="30000"/>
                </a:schemeClr>
              </a:gs>
              <a:gs pos="26500">
                <a:srgbClr val="0F96B7">
                  <a:alpha val="30000"/>
                </a:srgbClr>
              </a:gs>
              <a:gs pos="0">
                <a:schemeClr val="accent2">
                  <a:alpha val="30000"/>
                </a:schemeClr>
              </a:gs>
              <a:gs pos="100000">
                <a:schemeClr val="accent2">
                  <a:alpha val="3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accent4">
                  <a:lumMod val="20000"/>
                  <a:lumOff val="80000"/>
                </a:schemeClr>
              </a:solidFill>
              <a:latin typeface="Europa" panose="02000000000000000000" pitchFamily="2" charset="77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DA86C59-34F4-4919-9F69-A6D243DD90AF}"/>
              </a:ext>
            </a:extLst>
          </p:cNvPr>
          <p:cNvGrpSpPr/>
          <p:nvPr/>
        </p:nvGrpSpPr>
        <p:grpSpPr>
          <a:xfrm>
            <a:off x="452279" y="1681595"/>
            <a:ext cx="4385192" cy="1118026"/>
            <a:chOff x="6102442" y="1483456"/>
            <a:chExt cx="4385192" cy="111802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591A18A-7559-4485-BC2C-6ACBBA9F87DF}"/>
                </a:ext>
              </a:extLst>
            </p:cNvPr>
            <p:cNvSpPr txBox="1"/>
            <p:nvPr/>
          </p:nvSpPr>
          <p:spPr>
            <a:xfrm>
              <a:off x="6948754" y="1678152"/>
              <a:ext cx="3538880" cy="92333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tx2">
                      <a:lumMod val="50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Preprocessing of the Data</a:t>
              </a:r>
              <a:endParaRPr lang="ko-KR" altLang="en-US" sz="2700" b="1" dirty="0">
                <a:solidFill>
                  <a:schemeClr val="tx2">
                    <a:lumMod val="50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5E3BD7D-EEC6-41FC-867D-95F2B71346B3}"/>
                </a:ext>
              </a:extLst>
            </p:cNvPr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rgbClr val="7030A0"/>
                  </a:solidFill>
                  <a:latin typeface="Europa" panose="02000000000000000000" pitchFamily="2" charset="77"/>
                  <a:cs typeface="Arial" pitchFamily="34" charset="0"/>
                </a:rPr>
                <a:t>01</a:t>
              </a:r>
              <a:endParaRPr lang="ko-KR" altLang="en-US" sz="4400" b="1" dirty="0">
                <a:solidFill>
                  <a:srgbClr val="7030A0"/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1E7642E-CD93-4445-B49C-21F1CF8B80D1}"/>
              </a:ext>
            </a:extLst>
          </p:cNvPr>
          <p:cNvGrpSpPr/>
          <p:nvPr/>
        </p:nvGrpSpPr>
        <p:grpSpPr>
          <a:xfrm>
            <a:off x="452279" y="3221695"/>
            <a:ext cx="5508152" cy="777510"/>
            <a:chOff x="6441654" y="1483456"/>
            <a:chExt cx="5508152" cy="77751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C79CA3D-1245-4812-BE2C-A17717D31459}"/>
                </a:ext>
              </a:extLst>
            </p:cNvPr>
            <p:cNvSpPr txBox="1"/>
            <p:nvPr/>
          </p:nvSpPr>
          <p:spPr>
            <a:xfrm>
              <a:off x="7287966" y="1678152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de-CH" altLang="ko-KR" sz="2700" b="1" dirty="0">
                  <a:solidFill>
                    <a:schemeClr val="tx2">
                      <a:lumMod val="50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ML </a:t>
              </a:r>
              <a:r>
                <a:rPr lang="de-CH" altLang="ko-KR" sz="2700" b="1" dirty="0" err="1">
                  <a:solidFill>
                    <a:schemeClr val="tx2">
                      <a:lumMod val="50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Algorithms</a:t>
              </a:r>
              <a:endParaRPr lang="ko-KR" altLang="en-US" sz="2700" b="1" dirty="0">
                <a:solidFill>
                  <a:schemeClr val="tx2">
                    <a:lumMod val="50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627DDE9-FE7C-4B7E-A047-E092B6A88859}"/>
                </a:ext>
              </a:extLst>
            </p:cNvPr>
            <p:cNvSpPr txBox="1"/>
            <p:nvPr/>
          </p:nvSpPr>
          <p:spPr>
            <a:xfrm>
              <a:off x="6441654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rgbClr val="7030A0"/>
                  </a:solidFill>
                  <a:latin typeface="Europa" panose="02000000000000000000" pitchFamily="2" charset="77"/>
                  <a:cs typeface="Arial" pitchFamily="34" charset="0"/>
                </a:rPr>
                <a:t>02</a:t>
              </a:r>
              <a:endParaRPr lang="ko-KR" altLang="en-US" sz="4400" b="1" dirty="0">
                <a:solidFill>
                  <a:srgbClr val="7030A0"/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D3E30DF-4F9D-4D5B-9110-CB46BA5063F2}"/>
              </a:ext>
            </a:extLst>
          </p:cNvPr>
          <p:cNvGrpSpPr/>
          <p:nvPr/>
        </p:nvGrpSpPr>
        <p:grpSpPr>
          <a:xfrm>
            <a:off x="452279" y="4615975"/>
            <a:ext cx="5508152" cy="777510"/>
            <a:chOff x="6666563" y="1483456"/>
            <a:chExt cx="5508152" cy="77751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A5757E4-1723-4073-9FC5-1D351F20A151}"/>
                </a:ext>
              </a:extLst>
            </p:cNvPr>
            <p:cNvSpPr txBox="1"/>
            <p:nvPr/>
          </p:nvSpPr>
          <p:spPr>
            <a:xfrm>
              <a:off x="7512875" y="1678938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tx2">
                      <a:lumMod val="50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Evaluation </a:t>
              </a:r>
              <a:endParaRPr lang="ko-KR" altLang="en-US" sz="2700" b="1" dirty="0">
                <a:solidFill>
                  <a:schemeClr val="tx2">
                    <a:lumMod val="50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7B9AF74-CA02-49F9-88D7-98D77F70D10F}"/>
                </a:ext>
              </a:extLst>
            </p:cNvPr>
            <p:cNvSpPr txBox="1"/>
            <p:nvPr/>
          </p:nvSpPr>
          <p:spPr>
            <a:xfrm>
              <a:off x="6666563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rgbClr val="7030A0"/>
                  </a:solidFill>
                  <a:latin typeface="Europa" panose="02000000000000000000" pitchFamily="2" charset="77"/>
                  <a:cs typeface="Arial" pitchFamily="34" charset="0"/>
                </a:rPr>
                <a:t>03</a:t>
              </a:r>
              <a:endParaRPr lang="ko-KR" altLang="en-US" sz="4400" b="1" dirty="0">
                <a:solidFill>
                  <a:srgbClr val="7030A0"/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042C12F7-AE9B-40D2-A6C4-2F1B6BC860EE}"/>
              </a:ext>
            </a:extLst>
          </p:cNvPr>
          <p:cNvSpPr txBox="1"/>
          <p:nvPr/>
        </p:nvSpPr>
        <p:spPr>
          <a:xfrm>
            <a:off x="566579" y="391190"/>
            <a:ext cx="498989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latin typeface="Europa" panose="02000000000000000000" pitchFamily="2" charset="77"/>
                <a:cs typeface="Arial" pitchFamily="34" charset="0"/>
              </a:rPr>
              <a:t>Main Steps </a:t>
            </a:r>
            <a:endParaRPr lang="ko-KR" altLang="en-US" sz="5400" dirty="0">
              <a:latin typeface="Europa" panose="02000000000000000000" pitchFamily="2" charset="77"/>
              <a:cs typeface="Arial" pitchFamily="34" charset="0"/>
            </a:endParaRP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D39F43C-6E9B-DC4E-848B-6387803ADCD8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5683782" y="995416"/>
            <a:ext cx="5209627" cy="5664737"/>
          </a:xfrm>
          <a:prstGeom prst="rect">
            <a:avLst/>
          </a:prstGeom>
          <a:ln w="19050">
            <a:solidFill>
              <a:schemeClr val="tx2">
                <a:lumMod val="50000"/>
              </a:schemeClr>
            </a:solidFill>
            <a:prstDash val="sysDot"/>
          </a:ln>
        </p:spPr>
      </p:sp>
      <p:graphicFrame>
        <p:nvGraphicFramePr>
          <p:cNvPr id="30" name="Diagram 29">
            <a:extLst>
              <a:ext uri="{FF2B5EF4-FFF2-40B4-BE49-F238E27FC236}">
                <a16:creationId xmlns:a16="http://schemas.microsoft.com/office/drawing/2014/main" id="{2D0FFFBB-EF5F-4042-8AD6-9C5E07CA39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6207877"/>
              </p:ext>
            </p:extLst>
          </p:nvPr>
        </p:nvGraphicFramePr>
        <p:xfrm>
          <a:off x="5945821" y="1314520"/>
          <a:ext cx="4661840" cy="50814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01309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latin typeface="Europa" panose="02000000000000000000" pitchFamily="2" charset="77"/>
              </a:rPr>
              <a:t>Preprocessing Data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4CEDD89-FB95-4698-A951-8D667DAD61F7}"/>
              </a:ext>
            </a:extLst>
          </p:cNvPr>
          <p:cNvCxnSpPr>
            <a:cxnSpLocks/>
          </p:cNvCxnSpPr>
          <p:nvPr/>
        </p:nvCxnSpPr>
        <p:spPr>
          <a:xfrm flipV="1">
            <a:off x="981112" y="3995857"/>
            <a:ext cx="0" cy="1513209"/>
          </a:xfrm>
          <a:prstGeom prst="line">
            <a:avLst/>
          </a:prstGeom>
          <a:ln w="25400">
            <a:solidFill>
              <a:schemeClr val="accent1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73AC6F6-116D-4971-9838-E43566A33F7B}"/>
              </a:ext>
            </a:extLst>
          </p:cNvPr>
          <p:cNvCxnSpPr>
            <a:cxnSpLocks/>
          </p:cNvCxnSpPr>
          <p:nvPr/>
        </p:nvCxnSpPr>
        <p:spPr>
          <a:xfrm flipV="1">
            <a:off x="3301544" y="2347176"/>
            <a:ext cx="14075" cy="2562372"/>
          </a:xfrm>
          <a:prstGeom prst="line">
            <a:avLst/>
          </a:prstGeom>
          <a:ln w="25400">
            <a:solidFill>
              <a:schemeClr val="accent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2A7DE9A-E02E-4428-88E9-F0BCCAB02C1D}"/>
              </a:ext>
            </a:extLst>
          </p:cNvPr>
          <p:cNvCxnSpPr>
            <a:cxnSpLocks/>
          </p:cNvCxnSpPr>
          <p:nvPr/>
        </p:nvCxnSpPr>
        <p:spPr>
          <a:xfrm flipV="1">
            <a:off x="5621976" y="2727310"/>
            <a:ext cx="11363" cy="1492611"/>
          </a:xfrm>
          <a:prstGeom prst="line">
            <a:avLst/>
          </a:prstGeom>
          <a:ln w="25400">
            <a:solidFill>
              <a:schemeClr val="accent3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B4486CC-CA76-4B10-B129-8499FDEA5FEA}"/>
              </a:ext>
            </a:extLst>
          </p:cNvPr>
          <p:cNvCxnSpPr>
            <a:cxnSpLocks/>
          </p:cNvCxnSpPr>
          <p:nvPr/>
        </p:nvCxnSpPr>
        <p:spPr>
          <a:xfrm flipV="1">
            <a:off x="7949108" y="2395690"/>
            <a:ext cx="0" cy="1206800"/>
          </a:xfrm>
          <a:prstGeom prst="line">
            <a:avLst/>
          </a:prstGeom>
          <a:ln w="25400">
            <a:solidFill>
              <a:schemeClr val="accent4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57">
            <a:extLst>
              <a:ext uri="{FF2B5EF4-FFF2-40B4-BE49-F238E27FC236}">
                <a16:creationId xmlns:a16="http://schemas.microsoft.com/office/drawing/2014/main" id="{0C365D8F-B51C-4EA5-AE51-77287C3CAC89}"/>
              </a:ext>
            </a:extLst>
          </p:cNvPr>
          <p:cNvSpPr/>
          <p:nvPr/>
        </p:nvSpPr>
        <p:spPr>
          <a:xfrm>
            <a:off x="287434" y="4809290"/>
            <a:ext cx="9963150" cy="1238793"/>
          </a:xfrm>
          <a:custGeom>
            <a:avLst/>
            <a:gdLst>
              <a:gd name="connsiteX0" fmla="*/ 1665514 w 7946571"/>
              <a:gd name="connsiteY0" fmla="*/ 957943 h 957943"/>
              <a:gd name="connsiteX1" fmla="*/ 1665514 w 7946571"/>
              <a:gd name="connsiteY1" fmla="*/ 957943 h 957943"/>
              <a:gd name="connsiteX2" fmla="*/ 7946571 w 7946571"/>
              <a:gd name="connsiteY2" fmla="*/ 43543 h 957943"/>
              <a:gd name="connsiteX3" fmla="*/ 5878285 w 7946571"/>
              <a:gd name="connsiteY3" fmla="*/ 0 h 957943"/>
              <a:gd name="connsiteX4" fmla="*/ 0 w 7946571"/>
              <a:gd name="connsiteY4" fmla="*/ 489858 h 957943"/>
              <a:gd name="connsiteX5" fmla="*/ 1665514 w 7946571"/>
              <a:gd name="connsiteY5" fmla="*/ 957943 h 957943"/>
              <a:gd name="connsiteX0" fmla="*/ 0 w 7946571"/>
              <a:gd name="connsiteY0" fmla="*/ 489858 h 957943"/>
              <a:gd name="connsiteX1" fmla="*/ 1665514 w 7946571"/>
              <a:gd name="connsiteY1" fmla="*/ 957943 h 957943"/>
              <a:gd name="connsiteX2" fmla="*/ 7946571 w 7946571"/>
              <a:gd name="connsiteY2" fmla="*/ 43543 h 957943"/>
              <a:gd name="connsiteX3" fmla="*/ 5878285 w 7946571"/>
              <a:gd name="connsiteY3" fmla="*/ 0 h 957943"/>
              <a:gd name="connsiteX4" fmla="*/ 0 w 7946571"/>
              <a:gd name="connsiteY4" fmla="*/ 489858 h 957943"/>
              <a:gd name="connsiteX0" fmla="*/ 0 w 7946571"/>
              <a:gd name="connsiteY0" fmla="*/ 489858 h 833119"/>
              <a:gd name="connsiteX1" fmla="*/ 1799254 w 7946571"/>
              <a:gd name="connsiteY1" fmla="*/ 833119 h 833119"/>
              <a:gd name="connsiteX2" fmla="*/ 7946571 w 7946571"/>
              <a:gd name="connsiteY2" fmla="*/ 43543 h 833119"/>
              <a:gd name="connsiteX3" fmla="*/ 5878285 w 7946571"/>
              <a:gd name="connsiteY3" fmla="*/ 0 h 833119"/>
              <a:gd name="connsiteX4" fmla="*/ 0 w 7946571"/>
              <a:gd name="connsiteY4" fmla="*/ 489858 h 833119"/>
              <a:gd name="connsiteX0" fmla="*/ 0 w 7946571"/>
              <a:gd name="connsiteY0" fmla="*/ 489858 h 895531"/>
              <a:gd name="connsiteX1" fmla="*/ 1781423 w 7946571"/>
              <a:gd name="connsiteY1" fmla="*/ 895531 h 895531"/>
              <a:gd name="connsiteX2" fmla="*/ 7946571 w 7946571"/>
              <a:gd name="connsiteY2" fmla="*/ 43543 h 895531"/>
              <a:gd name="connsiteX3" fmla="*/ 5878285 w 7946571"/>
              <a:gd name="connsiteY3" fmla="*/ 0 h 895531"/>
              <a:gd name="connsiteX4" fmla="*/ 0 w 7946571"/>
              <a:gd name="connsiteY4" fmla="*/ 489858 h 895531"/>
              <a:gd name="connsiteX0" fmla="*/ 0 w 7946571"/>
              <a:gd name="connsiteY0" fmla="*/ 489858 h 833119"/>
              <a:gd name="connsiteX1" fmla="*/ 2031070 w 7946571"/>
              <a:gd name="connsiteY1" fmla="*/ 833119 h 833119"/>
              <a:gd name="connsiteX2" fmla="*/ 7946571 w 7946571"/>
              <a:gd name="connsiteY2" fmla="*/ 43543 h 833119"/>
              <a:gd name="connsiteX3" fmla="*/ 5878285 w 7946571"/>
              <a:gd name="connsiteY3" fmla="*/ 0 h 833119"/>
              <a:gd name="connsiteX4" fmla="*/ 0 w 7946571"/>
              <a:gd name="connsiteY4" fmla="*/ 489858 h 833119"/>
              <a:gd name="connsiteX0" fmla="*/ 0 w 7946571"/>
              <a:gd name="connsiteY0" fmla="*/ 489858 h 850326"/>
              <a:gd name="connsiteX1" fmla="*/ 2031070 w 7946571"/>
              <a:gd name="connsiteY1" fmla="*/ 833119 h 850326"/>
              <a:gd name="connsiteX2" fmla="*/ 2181428 w 7946571"/>
              <a:gd name="connsiteY2" fmla="*/ 799114 h 850326"/>
              <a:gd name="connsiteX3" fmla="*/ 7946571 w 7946571"/>
              <a:gd name="connsiteY3" fmla="*/ 43543 h 850326"/>
              <a:gd name="connsiteX4" fmla="*/ 5878285 w 7946571"/>
              <a:gd name="connsiteY4" fmla="*/ 0 h 850326"/>
              <a:gd name="connsiteX5" fmla="*/ 0 w 7946571"/>
              <a:gd name="connsiteY5" fmla="*/ 489858 h 850326"/>
              <a:gd name="connsiteX0" fmla="*/ 0 w 7946571"/>
              <a:gd name="connsiteY0" fmla="*/ 489858 h 863871"/>
              <a:gd name="connsiteX1" fmla="*/ 2031070 w 7946571"/>
              <a:gd name="connsiteY1" fmla="*/ 833119 h 863871"/>
              <a:gd name="connsiteX2" fmla="*/ 2199260 w 7946571"/>
              <a:gd name="connsiteY2" fmla="*/ 843694 h 863871"/>
              <a:gd name="connsiteX3" fmla="*/ 7946571 w 7946571"/>
              <a:gd name="connsiteY3" fmla="*/ 43543 h 863871"/>
              <a:gd name="connsiteX4" fmla="*/ 5878285 w 7946571"/>
              <a:gd name="connsiteY4" fmla="*/ 0 h 863871"/>
              <a:gd name="connsiteX5" fmla="*/ 0 w 7946571"/>
              <a:gd name="connsiteY5" fmla="*/ 489858 h 863871"/>
              <a:gd name="connsiteX0" fmla="*/ 0 w 7679092"/>
              <a:gd name="connsiteY0" fmla="*/ 489858 h 863871"/>
              <a:gd name="connsiteX1" fmla="*/ 2031070 w 7679092"/>
              <a:gd name="connsiteY1" fmla="*/ 833119 h 863871"/>
              <a:gd name="connsiteX2" fmla="*/ 2199260 w 7679092"/>
              <a:gd name="connsiteY2" fmla="*/ 843694 h 863871"/>
              <a:gd name="connsiteX3" fmla="*/ 7679092 w 7679092"/>
              <a:gd name="connsiteY3" fmla="*/ 212947 h 863871"/>
              <a:gd name="connsiteX4" fmla="*/ 5878285 w 7679092"/>
              <a:gd name="connsiteY4" fmla="*/ 0 h 863871"/>
              <a:gd name="connsiteX5" fmla="*/ 0 w 7679092"/>
              <a:gd name="connsiteY5" fmla="*/ 489858 h 863871"/>
              <a:gd name="connsiteX0" fmla="*/ 0 w 7982235"/>
              <a:gd name="connsiteY0" fmla="*/ 489858 h 863871"/>
              <a:gd name="connsiteX1" fmla="*/ 2031070 w 7982235"/>
              <a:gd name="connsiteY1" fmla="*/ 833119 h 863871"/>
              <a:gd name="connsiteX2" fmla="*/ 2199260 w 7982235"/>
              <a:gd name="connsiteY2" fmla="*/ 843694 h 863871"/>
              <a:gd name="connsiteX3" fmla="*/ 7982235 w 7982235"/>
              <a:gd name="connsiteY3" fmla="*/ 132702 h 863871"/>
              <a:gd name="connsiteX4" fmla="*/ 5878285 w 7982235"/>
              <a:gd name="connsiteY4" fmla="*/ 0 h 863871"/>
              <a:gd name="connsiteX5" fmla="*/ 0 w 7982235"/>
              <a:gd name="connsiteY5" fmla="*/ 489858 h 863871"/>
              <a:gd name="connsiteX0" fmla="*/ 0 w 8035731"/>
              <a:gd name="connsiteY0" fmla="*/ 489858 h 863871"/>
              <a:gd name="connsiteX1" fmla="*/ 2031070 w 8035731"/>
              <a:gd name="connsiteY1" fmla="*/ 833119 h 863871"/>
              <a:gd name="connsiteX2" fmla="*/ 2199260 w 8035731"/>
              <a:gd name="connsiteY2" fmla="*/ 843694 h 863871"/>
              <a:gd name="connsiteX3" fmla="*/ 8035731 w 8035731"/>
              <a:gd name="connsiteY3" fmla="*/ 34627 h 863871"/>
              <a:gd name="connsiteX4" fmla="*/ 5878285 w 8035731"/>
              <a:gd name="connsiteY4" fmla="*/ 0 h 863871"/>
              <a:gd name="connsiteX5" fmla="*/ 0 w 8035731"/>
              <a:gd name="connsiteY5" fmla="*/ 489858 h 863871"/>
              <a:gd name="connsiteX0" fmla="*/ 0 w 8026816"/>
              <a:gd name="connsiteY0" fmla="*/ 489858 h 863871"/>
              <a:gd name="connsiteX1" fmla="*/ 2031070 w 8026816"/>
              <a:gd name="connsiteY1" fmla="*/ 833119 h 863871"/>
              <a:gd name="connsiteX2" fmla="*/ 2199260 w 8026816"/>
              <a:gd name="connsiteY2" fmla="*/ 843694 h 863871"/>
              <a:gd name="connsiteX3" fmla="*/ 8026816 w 8026816"/>
              <a:gd name="connsiteY3" fmla="*/ 284275 h 863871"/>
              <a:gd name="connsiteX4" fmla="*/ 5878285 w 8026816"/>
              <a:gd name="connsiteY4" fmla="*/ 0 h 863871"/>
              <a:gd name="connsiteX5" fmla="*/ 0 w 8026816"/>
              <a:gd name="connsiteY5" fmla="*/ 489858 h 863871"/>
              <a:gd name="connsiteX0" fmla="*/ 0 w 8026816"/>
              <a:gd name="connsiteY0" fmla="*/ 489858 h 863871"/>
              <a:gd name="connsiteX1" fmla="*/ 2031070 w 8026816"/>
              <a:gd name="connsiteY1" fmla="*/ 833119 h 863871"/>
              <a:gd name="connsiteX2" fmla="*/ 2199260 w 8026816"/>
              <a:gd name="connsiteY2" fmla="*/ 843694 h 863871"/>
              <a:gd name="connsiteX3" fmla="*/ 8026816 w 8026816"/>
              <a:gd name="connsiteY3" fmla="*/ 177283 h 863871"/>
              <a:gd name="connsiteX4" fmla="*/ 5878285 w 8026816"/>
              <a:gd name="connsiteY4" fmla="*/ 0 h 863871"/>
              <a:gd name="connsiteX5" fmla="*/ 0 w 8026816"/>
              <a:gd name="connsiteY5" fmla="*/ 489858 h 863871"/>
              <a:gd name="connsiteX0" fmla="*/ 0 w 7242209"/>
              <a:gd name="connsiteY0" fmla="*/ 489858 h 863871"/>
              <a:gd name="connsiteX1" fmla="*/ 2031070 w 7242209"/>
              <a:gd name="connsiteY1" fmla="*/ 833119 h 863871"/>
              <a:gd name="connsiteX2" fmla="*/ 2199260 w 7242209"/>
              <a:gd name="connsiteY2" fmla="*/ 843694 h 863871"/>
              <a:gd name="connsiteX3" fmla="*/ 7242209 w 7242209"/>
              <a:gd name="connsiteY3" fmla="*/ 177283 h 863871"/>
              <a:gd name="connsiteX4" fmla="*/ 5878285 w 7242209"/>
              <a:gd name="connsiteY4" fmla="*/ 0 h 863871"/>
              <a:gd name="connsiteX5" fmla="*/ 0 w 7242209"/>
              <a:gd name="connsiteY5" fmla="*/ 489858 h 863871"/>
              <a:gd name="connsiteX0" fmla="*/ 0 w 7215461"/>
              <a:gd name="connsiteY0" fmla="*/ 489858 h 863871"/>
              <a:gd name="connsiteX1" fmla="*/ 2031070 w 7215461"/>
              <a:gd name="connsiteY1" fmla="*/ 833119 h 863871"/>
              <a:gd name="connsiteX2" fmla="*/ 2199260 w 7215461"/>
              <a:gd name="connsiteY2" fmla="*/ 843694 h 863871"/>
              <a:gd name="connsiteX3" fmla="*/ 7215461 w 7215461"/>
              <a:gd name="connsiteY3" fmla="*/ 328854 h 863871"/>
              <a:gd name="connsiteX4" fmla="*/ 5878285 w 7215461"/>
              <a:gd name="connsiteY4" fmla="*/ 0 h 863871"/>
              <a:gd name="connsiteX5" fmla="*/ 0 w 7215461"/>
              <a:gd name="connsiteY5" fmla="*/ 489858 h 863871"/>
              <a:gd name="connsiteX0" fmla="*/ 0 w 7215461"/>
              <a:gd name="connsiteY0" fmla="*/ 596850 h 970863"/>
              <a:gd name="connsiteX1" fmla="*/ 2031070 w 7215461"/>
              <a:gd name="connsiteY1" fmla="*/ 940111 h 970863"/>
              <a:gd name="connsiteX2" fmla="*/ 2199260 w 7215461"/>
              <a:gd name="connsiteY2" fmla="*/ 950686 h 970863"/>
              <a:gd name="connsiteX3" fmla="*/ 7215461 w 7215461"/>
              <a:gd name="connsiteY3" fmla="*/ 435846 h 970863"/>
              <a:gd name="connsiteX4" fmla="*/ 5628637 w 7215461"/>
              <a:gd name="connsiteY4" fmla="*/ 0 h 970863"/>
              <a:gd name="connsiteX5" fmla="*/ 0 w 7215461"/>
              <a:gd name="connsiteY5" fmla="*/ 596850 h 970863"/>
              <a:gd name="connsiteX0" fmla="*/ 0 w 7063889"/>
              <a:gd name="connsiteY0" fmla="*/ 596850 h 970863"/>
              <a:gd name="connsiteX1" fmla="*/ 2031070 w 7063889"/>
              <a:gd name="connsiteY1" fmla="*/ 940111 h 970863"/>
              <a:gd name="connsiteX2" fmla="*/ 2199260 w 7063889"/>
              <a:gd name="connsiteY2" fmla="*/ 950686 h 970863"/>
              <a:gd name="connsiteX3" fmla="*/ 7063889 w 7063889"/>
              <a:gd name="connsiteY3" fmla="*/ 355603 h 970863"/>
              <a:gd name="connsiteX4" fmla="*/ 5628637 w 7063889"/>
              <a:gd name="connsiteY4" fmla="*/ 0 h 970863"/>
              <a:gd name="connsiteX5" fmla="*/ 0 w 7063889"/>
              <a:gd name="connsiteY5" fmla="*/ 596850 h 970863"/>
              <a:gd name="connsiteX0" fmla="*/ 0 w 6921233"/>
              <a:gd name="connsiteY0" fmla="*/ 596850 h 970863"/>
              <a:gd name="connsiteX1" fmla="*/ 2031070 w 6921233"/>
              <a:gd name="connsiteY1" fmla="*/ 940111 h 970863"/>
              <a:gd name="connsiteX2" fmla="*/ 2199260 w 6921233"/>
              <a:gd name="connsiteY2" fmla="*/ 950686 h 970863"/>
              <a:gd name="connsiteX3" fmla="*/ 6921233 w 6921233"/>
              <a:gd name="connsiteY3" fmla="*/ 302106 h 970863"/>
              <a:gd name="connsiteX4" fmla="*/ 5628637 w 6921233"/>
              <a:gd name="connsiteY4" fmla="*/ 0 h 970863"/>
              <a:gd name="connsiteX5" fmla="*/ 0 w 6921233"/>
              <a:gd name="connsiteY5" fmla="*/ 596850 h 970863"/>
              <a:gd name="connsiteX0" fmla="*/ 0 w 6921233"/>
              <a:gd name="connsiteY0" fmla="*/ 659262 h 1033275"/>
              <a:gd name="connsiteX1" fmla="*/ 2031070 w 6921233"/>
              <a:gd name="connsiteY1" fmla="*/ 1002523 h 1033275"/>
              <a:gd name="connsiteX2" fmla="*/ 2199260 w 6921233"/>
              <a:gd name="connsiteY2" fmla="*/ 1013098 h 1033275"/>
              <a:gd name="connsiteX3" fmla="*/ 6921233 w 6921233"/>
              <a:gd name="connsiteY3" fmla="*/ 364518 h 1033275"/>
              <a:gd name="connsiteX4" fmla="*/ 5468149 w 6921233"/>
              <a:gd name="connsiteY4" fmla="*/ 0 h 1033275"/>
              <a:gd name="connsiteX5" fmla="*/ 0 w 6921233"/>
              <a:gd name="connsiteY5" fmla="*/ 659262 h 1033275"/>
              <a:gd name="connsiteX0" fmla="*/ 0 w 6921233"/>
              <a:gd name="connsiteY0" fmla="*/ 489858 h 863871"/>
              <a:gd name="connsiteX1" fmla="*/ 2031070 w 6921233"/>
              <a:gd name="connsiteY1" fmla="*/ 833119 h 863871"/>
              <a:gd name="connsiteX2" fmla="*/ 2199260 w 6921233"/>
              <a:gd name="connsiteY2" fmla="*/ 843694 h 863871"/>
              <a:gd name="connsiteX3" fmla="*/ 6921233 w 6921233"/>
              <a:gd name="connsiteY3" fmla="*/ 195114 h 863871"/>
              <a:gd name="connsiteX4" fmla="*/ 5280914 w 6921233"/>
              <a:gd name="connsiteY4" fmla="*/ 0 h 863871"/>
              <a:gd name="connsiteX5" fmla="*/ 0 w 6921233"/>
              <a:gd name="connsiteY5" fmla="*/ 489858 h 863871"/>
              <a:gd name="connsiteX0" fmla="*/ 0 w 6921233"/>
              <a:gd name="connsiteY0" fmla="*/ 579018 h 953031"/>
              <a:gd name="connsiteX1" fmla="*/ 2031070 w 6921233"/>
              <a:gd name="connsiteY1" fmla="*/ 922279 h 953031"/>
              <a:gd name="connsiteX2" fmla="*/ 2199260 w 6921233"/>
              <a:gd name="connsiteY2" fmla="*/ 932854 h 953031"/>
              <a:gd name="connsiteX3" fmla="*/ 6921233 w 6921233"/>
              <a:gd name="connsiteY3" fmla="*/ 284274 h 953031"/>
              <a:gd name="connsiteX4" fmla="*/ 5156091 w 6921233"/>
              <a:gd name="connsiteY4" fmla="*/ 0 h 953031"/>
              <a:gd name="connsiteX5" fmla="*/ 0 w 6921233"/>
              <a:gd name="connsiteY5" fmla="*/ 579018 h 953031"/>
              <a:gd name="connsiteX0" fmla="*/ 0 w 6921233"/>
              <a:gd name="connsiteY0" fmla="*/ 489858 h 863871"/>
              <a:gd name="connsiteX1" fmla="*/ 2031070 w 6921233"/>
              <a:gd name="connsiteY1" fmla="*/ 833119 h 863871"/>
              <a:gd name="connsiteX2" fmla="*/ 2199260 w 6921233"/>
              <a:gd name="connsiteY2" fmla="*/ 843694 h 863871"/>
              <a:gd name="connsiteX3" fmla="*/ 6921233 w 6921233"/>
              <a:gd name="connsiteY3" fmla="*/ 195114 h 863871"/>
              <a:gd name="connsiteX4" fmla="*/ 5004519 w 6921233"/>
              <a:gd name="connsiteY4" fmla="*/ 0 h 863871"/>
              <a:gd name="connsiteX5" fmla="*/ 0 w 6921233"/>
              <a:gd name="connsiteY5" fmla="*/ 489858 h 863871"/>
              <a:gd name="connsiteX0" fmla="*/ 0 w 6921233"/>
              <a:gd name="connsiteY0" fmla="*/ 516606 h 890619"/>
              <a:gd name="connsiteX1" fmla="*/ 2031070 w 6921233"/>
              <a:gd name="connsiteY1" fmla="*/ 859867 h 890619"/>
              <a:gd name="connsiteX2" fmla="*/ 2199260 w 6921233"/>
              <a:gd name="connsiteY2" fmla="*/ 870442 h 890619"/>
              <a:gd name="connsiteX3" fmla="*/ 6921233 w 6921233"/>
              <a:gd name="connsiteY3" fmla="*/ 221862 h 890619"/>
              <a:gd name="connsiteX4" fmla="*/ 4835116 w 6921233"/>
              <a:gd name="connsiteY4" fmla="*/ 0 h 890619"/>
              <a:gd name="connsiteX5" fmla="*/ 0 w 6921233"/>
              <a:gd name="connsiteY5" fmla="*/ 516606 h 890619"/>
              <a:gd name="connsiteX0" fmla="*/ 0 w 7028224"/>
              <a:gd name="connsiteY0" fmla="*/ 516606 h 890619"/>
              <a:gd name="connsiteX1" fmla="*/ 2031070 w 7028224"/>
              <a:gd name="connsiteY1" fmla="*/ 859867 h 890619"/>
              <a:gd name="connsiteX2" fmla="*/ 2199260 w 7028224"/>
              <a:gd name="connsiteY2" fmla="*/ 870442 h 890619"/>
              <a:gd name="connsiteX3" fmla="*/ 7028224 w 7028224"/>
              <a:gd name="connsiteY3" fmla="*/ 150534 h 890619"/>
              <a:gd name="connsiteX4" fmla="*/ 4835116 w 7028224"/>
              <a:gd name="connsiteY4" fmla="*/ 0 h 890619"/>
              <a:gd name="connsiteX5" fmla="*/ 0 w 7028224"/>
              <a:gd name="connsiteY5" fmla="*/ 516606 h 890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28224" h="890619">
                <a:moveTo>
                  <a:pt x="0" y="516606"/>
                </a:moveTo>
                <a:lnTo>
                  <a:pt x="2031070" y="859867"/>
                </a:lnTo>
                <a:cubicBezTo>
                  <a:pt x="2397613" y="918840"/>
                  <a:pt x="2187777" y="875833"/>
                  <a:pt x="2199260" y="870442"/>
                </a:cubicBezTo>
                <a:lnTo>
                  <a:pt x="7028224" y="150534"/>
                </a:lnTo>
                <a:lnTo>
                  <a:pt x="4835116" y="0"/>
                </a:lnTo>
                <a:lnTo>
                  <a:pt x="0" y="516606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  <a:effectLst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Europa" panose="02000000000000000000" pitchFamily="2" charset="77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60F8524-0A4C-4E1C-9513-B1BD35631E5C}"/>
              </a:ext>
            </a:extLst>
          </p:cNvPr>
          <p:cNvSpPr/>
          <p:nvPr/>
        </p:nvSpPr>
        <p:spPr>
          <a:xfrm>
            <a:off x="2330118" y="5525027"/>
            <a:ext cx="1656184" cy="360040"/>
          </a:xfrm>
          <a:prstGeom prst="rect">
            <a:avLst/>
          </a:prstGeom>
          <a:solidFill>
            <a:schemeClr val="accent1"/>
          </a:solidFill>
          <a:ln>
            <a:noFill/>
          </a:ln>
          <a:scene3d>
            <a:camera prst="orthographicFront">
              <a:rot lat="297669" lon="18624798" rev="52620"/>
            </a:camera>
            <a:lightRig rig="threePt" dir="t">
              <a:rot lat="0" lon="0" rev="1800000"/>
            </a:lightRig>
          </a:scene3d>
          <a:sp3d extrusionH="2171700">
            <a:extrusionClr>
              <a:schemeClr val="accent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Europa" panose="02000000000000000000" pitchFamily="2" charset="77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7CAE00-43F8-43C3-A3AA-0919566D1751}"/>
              </a:ext>
            </a:extLst>
          </p:cNvPr>
          <p:cNvSpPr/>
          <p:nvPr/>
        </p:nvSpPr>
        <p:spPr>
          <a:xfrm>
            <a:off x="4650550" y="4876955"/>
            <a:ext cx="1656184" cy="360040"/>
          </a:xfrm>
          <a:prstGeom prst="rect">
            <a:avLst/>
          </a:prstGeom>
          <a:solidFill>
            <a:schemeClr val="accent2"/>
          </a:solidFill>
          <a:ln>
            <a:noFill/>
          </a:ln>
          <a:scene3d>
            <a:camera prst="orthographicFront">
              <a:rot lat="297669" lon="18624798" rev="52620"/>
            </a:camera>
            <a:lightRig rig="threePt" dir="t">
              <a:rot lat="0" lon="0" rev="1800000"/>
            </a:lightRig>
          </a:scene3d>
          <a:sp3d extrusionH="2171700">
            <a:extrusionClr>
              <a:schemeClr val="accent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Europa" panose="02000000000000000000" pitchFamily="2" charset="77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CE5775-A6BE-48EC-9AE3-DD1B8EB71F14}"/>
              </a:ext>
            </a:extLst>
          </p:cNvPr>
          <p:cNvSpPr/>
          <p:nvPr/>
        </p:nvSpPr>
        <p:spPr>
          <a:xfrm>
            <a:off x="6970982" y="4228883"/>
            <a:ext cx="1656184" cy="360040"/>
          </a:xfrm>
          <a:prstGeom prst="rect">
            <a:avLst/>
          </a:prstGeom>
          <a:solidFill>
            <a:schemeClr val="accent3"/>
          </a:solidFill>
          <a:ln>
            <a:noFill/>
          </a:ln>
          <a:scene3d>
            <a:camera prst="orthographicFront">
              <a:rot lat="297669" lon="18624798" rev="52620"/>
            </a:camera>
            <a:lightRig rig="threePt" dir="t">
              <a:rot lat="0" lon="0" rev="1800000"/>
            </a:lightRig>
          </a:scene3d>
          <a:sp3d extrusionH="2171700">
            <a:extrusionClr>
              <a:schemeClr val="accent3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Europa" panose="02000000000000000000" pitchFamily="2" charset="77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0CBB38F-1896-40FA-8156-C3F7EFC2A617}"/>
              </a:ext>
            </a:extLst>
          </p:cNvPr>
          <p:cNvSpPr/>
          <p:nvPr/>
        </p:nvSpPr>
        <p:spPr>
          <a:xfrm>
            <a:off x="9291414" y="3580811"/>
            <a:ext cx="1656184" cy="360040"/>
          </a:xfrm>
          <a:prstGeom prst="rect">
            <a:avLst/>
          </a:prstGeom>
          <a:solidFill>
            <a:schemeClr val="accent4"/>
          </a:solidFill>
          <a:ln>
            <a:noFill/>
          </a:ln>
          <a:scene3d>
            <a:camera prst="orthographicFront">
              <a:rot lat="297669" lon="18624798" rev="52620"/>
            </a:camera>
            <a:lightRig rig="threePt" dir="t">
              <a:rot lat="0" lon="0" rev="1800000"/>
            </a:lightRig>
          </a:scene3d>
          <a:sp3d extrusionH="2171700">
            <a:extrusionClr>
              <a:schemeClr val="accent4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Europa" panose="02000000000000000000" pitchFamily="2" charset="77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24B46152-1512-46A0-AED5-FF1369FF6B36}"/>
              </a:ext>
            </a:extLst>
          </p:cNvPr>
          <p:cNvSpPr/>
          <p:nvPr/>
        </p:nvSpPr>
        <p:spPr>
          <a:xfrm>
            <a:off x="3386312" y="5287987"/>
            <a:ext cx="2274213" cy="777093"/>
          </a:xfrm>
          <a:prstGeom prst="arc">
            <a:avLst>
              <a:gd name="adj1" fmla="val 20633190"/>
              <a:gd name="adj2" fmla="val 9870224"/>
            </a:avLst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  <a:headEnd type="triangl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Europa" panose="02000000000000000000" pitchFamily="2" charset="77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AF7DAB2-4D7F-4052-993B-B9E880C8FCB3}"/>
              </a:ext>
            </a:extLst>
          </p:cNvPr>
          <p:cNvGrpSpPr/>
          <p:nvPr/>
        </p:nvGrpSpPr>
        <p:grpSpPr>
          <a:xfrm>
            <a:off x="1113231" y="4021470"/>
            <a:ext cx="2140963" cy="1266517"/>
            <a:chOff x="4963203" y="1565782"/>
            <a:chExt cx="1471394" cy="126651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52FABD8-8437-483C-A209-7358C76DD032}"/>
                </a:ext>
              </a:extLst>
            </p:cNvPr>
            <p:cNvSpPr txBox="1"/>
            <p:nvPr/>
          </p:nvSpPr>
          <p:spPr>
            <a:xfrm>
              <a:off x="4965552" y="2001302"/>
              <a:ext cx="137497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Load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data</a:t>
              </a:r>
              <a:endParaRPr lang="de-CH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Merge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data</a:t>
              </a:r>
              <a:endParaRPr lang="de-CH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Look at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data</a:t>
              </a:r>
              <a:endParaRPr lang="de-CH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Training - Test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split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FC208D6-BE11-4807-811F-CAEC097A7206}"/>
                </a:ext>
              </a:extLst>
            </p:cNvPr>
            <p:cNvSpPr txBox="1"/>
            <p:nvPr/>
          </p:nvSpPr>
          <p:spPr>
            <a:xfrm>
              <a:off x="4963203" y="1565782"/>
              <a:ext cx="14713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Loading &amp; Merging Data 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0D3E5F9-202C-473B-9C85-C4BAE0E9A712}"/>
              </a:ext>
            </a:extLst>
          </p:cNvPr>
          <p:cNvGrpSpPr/>
          <p:nvPr/>
        </p:nvGrpSpPr>
        <p:grpSpPr>
          <a:xfrm>
            <a:off x="3417523" y="2328126"/>
            <a:ext cx="2014489" cy="2367054"/>
            <a:chOff x="4956052" y="1642690"/>
            <a:chExt cx="1384474" cy="236705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9A56744-058B-4CD2-B945-7DFF205FD76A}"/>
                </a:ext>
              </a:extLst>
            </p:cNvPr>
            <p:cNvSpPr txBox="1"/>
            <p:nvPr/>
          </p:nvSpPr>
          <p:spPr>
            <a:xfrm>
              <a:off x="4965552" y="2070752"/>
              <a:ext cx="1374974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Visualise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missing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and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null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values</a:t>
              </a:r>
              <a:endParaRPr lang="de-CH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Drop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columns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where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&gt; 20%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missies</a:t>
              </a:r>
              <a:endParaRPr lang="de-CH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Drop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columns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where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&gt; 30% null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values</a:t>
              </a:r>
              <a:endParaRPr lang="de-CH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Drop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column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where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stdev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= 0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Impute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NaN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(</a:t>
              </a:r>
              <a:r>
                <a:rPr lang="de-CH" altLang="ko-KR" sz="12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Iterative </a:t>
              </a:r>
              <a:r>
                <a:rPr lang="de-CH" altLang="ko-KR" sz="1200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Imputer</a:t>
              </a:r>
              <a:r>
                <a:rPr lang="de-CH" altLang="ko-KR" sz="12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)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0CE8A56-B8EA-4DE1-B294-EAB2B1FDEC14}"/>
                </a:ext>
              </a:extLst>
            </p:cNvPr>
            <p:cNvSpPr txBox="1"/>
            <p:nvPr/>
          </p:nvSpPr>
          <p:spPr>
            <a:xfrm>
              <a:off x="4956052" y="1642690"/>
              <a:ext cx="137497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Missing Values &amp; Null Values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6F83CEA-F2CB-40FC-BFE8-69F82778871B}"/>
              </a:ext>
            </a:extLst>
          </p:cNvPr>
          <p:cNvGrpSpPr/>
          <p:nvPr/>
        </p:nvGrpSpPr>
        <p:grpSpPr>
          <a:xfrm>
            <a:off x="5794452" y="2772739"/>
            <a:ext cx="2000666" cy="1096075"/>
            <a:chOff x="4965552" y="1736224"/>
            <a:chExt cx="1374974" cy="1096075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A1637843-EC4F-4850-8DCD-76D9B5A7614B}"/>
                    </a:ext>
                  </a:extLst>
                </p:cNvPr>
                <p:cNvSpPr txBox="1"/>
                <p:nvPr/>
              </p:nvSpPr>
              <p:spPr>
                <a:xfrm>
                  <a:off x="4965552" y="2001302"/>
                  <a:ext cx="1374974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Arial" panose="020B0604020202020204" pitchFamily="34" charset="0"/>
                    <a:buChar char="•"/>
                  </a:pPr>
                  <a:r>
                    <a:rPr lang="de-CH" altLang="ko-KR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Europa" panose="02000000000000000000" pitchFamily="2" charset="77"/>
                      <a:cs typeface="Arial" pitchFamily="34" charset="0"/>
                    </a:rPr>
                    <a:t>Standardise </a:t>
                  </a:r>
                  <a:r>
                    <a:rPr lang="de-CH" altLang="ko-KR" sz="1200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Europa" panose="02000000000000000000" pitchFamily="2" charset="77"/>
                      <a:cs typeface="Arial" pitchFamily="34" charset="0"/>
                    </a:rPr>
                    <a:t>data</a:t>
                  </a:r>
                  <a:endParaRPr lang="de-CH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Europa" panose="02000000000000000000" pitchFamily="2" charset="77"/>
                    <a:cs typeface="Arial" pitchFamily="34" charset="0"/>
                  </a:endParaRPr>
                </a:p>
                <a:p>
                  <a:pPr marL="171450" indent="-171450">
                    <a:buFont typeface="Arial" panose="020B0604020202020204" pitchFamily="34" charset="0"/>
                    <a:buChar char="•"/>
                  </a:pPr>
                  <a:r>
                    <a:rPr lang="de-CH" altLang="ko-KR" sz="1200" i="1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Europa" panose="02000000000000000000" pitchFamily="2" charset="77"/>
                      <a:cs typeface="Arial" pitchFamily="34" charset="0"/>
                    </a:rPr>
                    <a:t>Mahalonobis</a:t>
                  </a:r>
                  <a:r>
                    <a:rPr lang="de-CH" altLang="ko-KR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Europa" panose="02000000000000000000" pitchFamily="2" charset="77"/>
                      <a:cs typeface="Arial" pitchFamily="34" charset="0"/>
                    </a:rPr>
                    <a:t>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de-CH" altLang="ko-KR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pPr>
                        <m:e>
                          <m:r>
                            <a:rPr lang="de-CH" altLang="ko-KR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𝐷</m:t>
                          </m:r>
                        </m:e>
                        <m:sup>
                          <m:r>
                            <a:rPr lang="de-CH" altLang="ko-KR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2</m:t>
                          </m:r>
                        </m:sup>
                      </m:sSup>
                    </m:oMath>
                  </a14:m>
                  <a:endParaRPr lang="de-CH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Europa" panose="02000000000000000000" pitchFamily="2" charset="77"/>
                    <a:cs typeface="Arial" pitchFamily="34" charset="0"/>
                  </a:endParaRPr>
                </a:p>
                <a:p>
                  <a:pPr marL="171450" indent="-171450">
                    <a:buFont typeface="Arial" panose="020B0604020202020204" pitchFamily="34" charset="0"/>
                    <a:buChar char="•"/>
                  </a:pPr>
                  <a:r>
                    <a:rPr lang="de-CH" altLang="ko-KR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Europa" panose="02000000000000000000" pitchFamily="2" charset="77"/>
                      <a:cs typeface="Arial" pitchFamily="34" charset="0"/>
                    </a:rPr>
                    <a:t>Remove </a:t>
                  </a:r>
                  <a:r>
                    <a:rPr lang="de-CH" altLang="ko-KR" sz="1200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Europa" panose="02000000000000000000" pitchFamily="2" charset="77"/>
                      <a:cs typeface="Arial" pitchFamily="34" charset="0"/>
                    </a:rPr>
                    <a:t>outliers</a:t>
                  </a:r>
                  <a:endParaRPr lang="de-CH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Europa" panose="02000000000000000000" pitchFamily="2" charset="77"/>
                    <a:cs typeface="Arial" pitchFamily="34" charset="0"/>
                  </a:endParaRPr>
                </a:p>
                <a:p>
                  <a:pPr marL="171450" indent="-171450">
                    <a:buFont typeface="Arial" panose="020B0604020202020204" pitchFamily="34" charset="0"/>
                    <a:buChar char="•"/>
                  </a:pPr>
                  <a:r>
                    <a:rPr lang="de-CH" altLang="ko-KR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Europa" panose="02000000000000000000" pitchFamily="2" charset="77"/>
                      <a:cs typeface="Arial" pitchFamily="34" charset="0"/>
                    </a:rPr>
                    <a:t>(Re-)</a:t>
                  </a:r>
                  <a:r>
                    <a:rPr lang="de-CH" altLang="ko-KR" sz="1200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Europa" panose="02000000000000000000" pitchFamily="2" charset="77"/>
                      <a:cs typeface="Arial" pitchFamily="34" charset="0"/>
                    </a:rPr>
                    <a:t>Impute</a:t>
                  </a:r>
                  <a:r>
                    <a:rPr lang="de-CH" altLang="ko-KR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Europa" panose="02000000000000000000" pitchFamily="2" charset="77"/>
                      <a:cs typeface="Arial" pitchFamily="34" charset="0"/>
                    </a:rPr>
                    <a:t> </a:t>
                  </a:r>
                  <a:r>
                    <a:rPr lang="de-CH" altLang="ko-KR" sz="1200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Europa" panose="02000000000000000000" pitchFamily="2" charset="77"/>
                      <a:cs typeface="Arial" pitchFamily="34" charset="0"/>
                    </a:rPr>
                    <a:t>NaN</a:t>
                  </a:r>
                  <a:endPara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Europa" panose="02000000000000000000" pitchFamily="2" charset="77"/>
                    <a:cs typeface="Arial" pitchFamily="34" charset="0"/>
                  </a:endParaRPr>
                </a:p>
              </p:txBody>
            </p:sp>
          </mc:Choice>
          <mc:Fallback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A1637843-EC4F-4850-8DCD-76D9B5A7614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65552" y="2001302"/>
                  <a:ext cx="1374974" cy="830997"/>
                </a:xfrm>
                <a:prstGeom prst="rect">
                  <a:avLst/>
                </a:prstGeom>
                <a:blipFill>
                  <a:blip r:embed="rId2"/>
                  <a:stretch>
                    <a:fillRect b="-4545"/>
                  </a:stretch>
                </a:blipFill>
              </p:spPr>
              <p:txBody>
                <a:bodyPr/>
                <a:lstStyle/>
                <a:p>
                  <a:r>
                    <a:rPr lang="de-C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5AB37D3-FFD6-4670-A108-58560521A2FC}"/>
                </a:ext>
              </a:extLst>
            </p:cNvPr>
            <p:cNvSpPr txBox="1"/>
            <p:nvPr/>
          </p:nvSpPr>
          <p:spPr>
            <a:xfrm>
              <a:off x="4965552" y="1736224"/>
              <a:ext cx="1374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Outliers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A6494AF-B876-4718-83BE-12821BF6DF24}"/>
              </a:ext>
            </a:extLst>
          </p:cNvPr>
          <p:cNvGrpSpPr/>
          <p:nvPr/>
        </p:nvGrpSpPr>
        <p:grpSpPr>
          <a:xfrm>
            <a:off x="8114884" y="2496876"/>
            <a:ext cx="2000666" cy="726743"/>
            <a:chOff x="4965552" y="1736224"/>
            <a:chExt cx="1374974" cy="72674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F1B0A52-75F2-4AEB-A571-E19EF68648AD}"/>
                </a:ext>
              </a:extLst>
            </p:cNvPr>
            <p:cNvSpPr txBox="1"/>
            <p:nvPr/>
          </p:nvSpPr>
          <p:spPr>
            <a:xfrm>
              <a:off x="4965552" y="2001302"/>
              <a:ext cx="13749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Feature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Selection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using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</a:t>
              </a:r>
              <a:r>
                <a:rPr lang="de-CH" altLang="ko-KR" sz="12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Random </a:t>
              </a:r>
              <a:r>
                <a:rPr lang="de-CH" altLang="ko-KR" sz="1200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Forest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9DD5444-D5D0-4D54-988D-E267209DDCCA}"/>
                </a:ext>
              </a:extLst>
            </p:cNvPr>
            <p:cNvSpPr txBox="1"/>
            <p:nvPr/>
          </p:nvSpPr>
          <p:spPr>
            <a:xfrm>
              <a:off x="4965552" y="1736224"/>
              <a:ext cx="1374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Feature Selection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sp>
        <p:nvSpPr>
          <p:cNvPr id="28" name="Arc 59">
            <a:extLst>
              <a:ext uri="{FF2B5EF4-FFF2-40B4-BE49-F238E27FC236}">
                <a16:creationId xmlns:a16="http://schemas.microsoft.com/office/drawing/2014/main" id="{62280B5C-AB49-4696-8C67-E38EC738001F}"/>
              </a:ext>
            </a:extLst>
          </p:cNvPr>
          <p:cNvSpPr/>
          <p:nvPr/>
        </p:nvSpPr>
        <p:spPr>
          <a:xfrm>
            <a:off x="5681341" y="4641922"/>
            <a:ext cx="2274213" cy="777093"/>
          </a:xfrm>
          <a:prstGeom prst="arc">
            <a:avLst>
              <a:gd name="adj1" fmla="val 20633190"/>
              <a:gd name="adj2" fmla="val 9870224"/>
            </a:avLst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  <a:headEnd type="triangl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Europa" panose="02000000000000000000" pitchFamily="2" charset="77"/>
            </a:endParaRPr>
          </a:p>
        </p:txBody>
      </p:sp>
      <p:sp>
        <p:nvSpPr>
          <p:cNvPr id="29" name="Arc 59">
            <a:extLst>
              <a:ext uri="{FF2B5EF4-FFF2-40B4-BE49-F238E27FC236}">
                <a16:creationId xmlns:a16="http://schemas.microsoft.com/office/drawing/2014/main" id="{FEA9DA39-09F0-484A-A419-03A10F52A4EA}"/>
              </a:ext>
            </a:extLst>
          </p:cNvPr>
          <p:cNvSpPr/>
          <p:nvPr/>
        </p:nvSpPr>
        <p:spPr>
          <a:xfrm>
            <a:off x="7976370" y="3995857"/>
            <a:ext cx="2274213" cy="777093"/>
          </a:xfrm>
          <a:prstGeom prst="arc">
            <a:avLst>
              <a:gd name="adj1" fmla="val 20633190"/>
              <a:gd name="adj2" fmla="val 9870224"/>
            </a:avLst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  <a:headEnd type="triangl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Europa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30503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latin typeface="Europa" panose="02000000000000000000" pitchFamily="2" charset="77"/>
              </a:rPr>
              <a:t>ML Algorithms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4CEDD89-FB95-4698-A951-8D667DAD61F7}"/>
              </a:ext>
            </a:extLst>
          </p:cNvPr>
          <p:cNvCxnSpPr>
            <a:cxnSpLocks/>
          </p:cNvCxnSpPr>
          <p:nvPr/>
        </p:nvCxnSpPr>
        <p:spPr>
          <a:xfrm flipV="1">
            <a:off x="981112" y="3680464"/>
            <a:ext cx="0" cy="1828602"/>
          </a:xfrm>
          <a:prstGeom prst="line">
            <a:avLst/>
          </a:prstGeom>
          <a:ln w="25400">
            <a:solidFill>
              <a:schemeClr val="accent1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73AC6F6-116D-4971-9838-E43566A33F7B}"/>
              </a:ext>
            </a:extLst>
          </p:cNvPr>
          <p:cNvCxnSpPr>
            <a:cxnSpLocks/>
          </p:cNvCxnSpPr>
          <p:nvPr/>
        </p:nvCxnSpPr>
        <p:spPr>
          <a:xfrm flipV="1">
            <a:off x="3305844" y="3098500"/>
            <a:ext cx="0" cy="1934873"/>
          </a:xfrm>
          <a:prstGeom prst="line">
            <a:avLst/>
          </a:prstGeom>
          <a:ln w="25400">
            <a:solidFill>
              <a:schemeClr val="accent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2A7DE9A-E02E-4428-88E9-F0BCCAB02C1D}"/>
              </a:ext>
            </a:extLst>
          </p:cNvPr>
          <p:cNvCxnSpPr>
            <a:cxnSpLocks/>
          </p:cNvCxnSpPr>
          <p:nvPr/>
        </p:nvCxnSpPr>
        <p:spPr>
          <a:xfrm flipV="1">
            <a:off x="5621976" y="2890148"/>
            <a:ext cx="11363" cy="1332000"/>
          </a:xfrm>
          <a:prstGeom prst="line">
            <a:avLst/>
          </a:prstGeom>
          <a:ln w="25400">
            <a:solidFill>
              <a:schemeClr val="accent3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B4486CC-CA76-4B10-B129-8499FDEA5FEA}"/>
              </a:ext>
            </a:extLst>
          </p:cNvPr>
          <p:cNvCxnSpPr>
            <a:cxnSpLocks/>
          </p:cNvCxnSpPr>
          <p:nvPr/>
        </p:nvCxnSpPr>
        <p:spPr>
          <a:xfrm flipV="1">
            <a:off x="7949108" y="2395690"/>
            <a:ext cx="0" cy="1206800"/>
          </a:xfrm>
          <a:prstGeom prst="line">
            <a:avLst/>
          </a:prstGeom>
          <a:ln w="25400">
            <a:solidFill>
              <a:schemeClr val="accent4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57">
            <a:extLst>
              <a:ext uri="{FF2B5EF4-FFF2-40B4-BE49-F238E27FC236}">
                <a16:creationId xmlns:a16="http://schemas.microsoft.com/office/drawing/2014/main" id="{0C365D8F-B51C-4EA5-AE51-77287C3CAC89}"/>
              </a:ext>
            </a:extLst>
          </p:cNvPr>
          <p:cNvSpPr/>
          <p:nvPr/>
        </p:nvSpPr>
        <p:spPr>
          <a:xfrm>
            <a:off x="287434" y="4809290"/>
            <a:ext cx="9963150" cy="1238793"/>
          </a:xfrm>
          <a:custGeom>
            <a:avLst/>
            <a:gdLst>
              <a:gd name="connsiteX0" fmla="*/ 1665514 w 7946571"/>
              <a:gd name="connsiteY0" fmla="*/ 957943 h 957943"/>
              <a:gd name="connsiteX1" fmla="*/ 1665514 w 7946571"/>
              <a:gd name="connsiteY1" fmla="*/ 957943 h 957943"/>
              <a:gd name="connsiteX2" fmla="*/ 7946571 w 7946571"/>
              <a:gd name="connsiteY2" fmla="*/ 43543 h 957943"/>
              <a:gd name="connsiteX3" fmla="*/ 5878285 w 7946571"/>
              <a:gd name="connsiteY3" fmla="*/ 0 h 957943"/>
              <a:gd name="connsiteX4" fmla="*/ 0 w 7946571"/>
              <a:gd name="connsiteY4" fmla="*/ 489858 h 957943"/>
              <a:gd name="connsiteX5" fmla="*/ 1665514 w 7946571"/>
              <a:gd name="connsiteY5" fmla="*/ 957943 h 957943"/>
              <a:gd name="connsiteX0" fmla="*/ 0 w 7946571"/>
              <a:gd name="connsiteY0" fmla="*/ 489858 h 957943"/>
              <a:gd name="connsiteX1" fmla="*/ 1665514 w 7946571"/>
              <a:gd name="connsiteY1" fmla="*/ 957943 h 957943"/>
              <a:gd name="connsiteX2" fmla="*/ 7946571 w 7946571"/>
              <a:gd name="connsiteY2" fmla="*/ 43543 h 957943"/>
              <a:gd name="connsiteX3" fmla="*/ 5878285 w 7946571"/>
              <a:gd name="connsiteY3" fmla="*/ 0 h 957943"/>
              <a:gd name="connsiteX4" fmla="*/ 0 w 7946571"/>
              <a:gd name="connsiteY4" fmla="*/ 489858 h 957943"/>
              <a:gd name="connsiteX0" fmla="*/ 0 w 7946571"/>
              <a:gd name="connsiteY0" fmla="*/ 489858 h 833119"/>
              <a:gd name="connsiteX1" fmla="*/ 1799254 w 7946571"/>
              <a:gd name="connsiteY1" fmla="*/ 833119 h 833119"/>
              <a:gd name="connsiteX2" fmla="*/ 7946571 w 7946571"/>
              <a:gd name="connsiteY2" fmla="*/ 43543 h 833119"/>
              <a:gd name="connsiteX3" fmla="*/ 5878285 w 7946571"/>
              <a:gd name="connsiteY3" fmla="*/ 0 h 833119"/>
              <a:gd name="connsiteX4" fmla="*/ 0 w 7946571"/>
              <a:gd name="connsiteY4" fmla="*/ 489858 h 833119"/>
              <a:gd name="connsiteX0" fmla="*/ 0 w 7946571"/>
              <a:gd name="connsiteY0" fmla="*/ 489858 h 895531"/>
              <a:gd name="connsiteX1" fmla="*/ 1781423 w 7946571"/>
              <a:gd name="connsiteY1" fmla="*/ 895531 h 895531"/>
              <a:gd name="connsiteX2" fmla="*/ 7946571 w 7946571"/>
              <a:gd name="connsiteY2" fmla="*/ 43543 h 895531"/>
              <a:gd name="connsiteX3" fmla="*/ 5878285 w 7946571"/>
              <a:gd name="connsiteY3" fmla="*/ 0 h 895531"/>
              <a:gd name="connsiteX4" fmla="*/ 0 w 7946571"/>
              <a:gd name="connsiteY4" fmla="*/ 489858 h 895531"/>
              <a:gd name="connsiteX0" fmla="*/ 0 w 7946571"/>
              <a:gd name="connsiteY0" fmla="*/ 489858 h 833119"/>
              <a:gd name="connsiteX1" fmla="*/ 2031070 w 7946571"/>
              <a:gd name="connsiteY1" fmla="*/ 833119 h 833119"/>
              <a:gd name="connsiteX2" fmla="*/ 7946571 w 7946571"/>
              <a:gd name="connsiteY2" fmla="*/ 43543 h 833119"/>
              <a:gd name="connsiteX3" fmla="*/ 5878285 w 7946571"/>
              <a:gd name="connsiteY3" fmla="*/ 0 h 833119"/>
              <a:gd name="connsiteX4" fmla="*/ 0 w 7946571"/>
              <a:gd name="connsiteY4" fmla="*/ 489858 h 833119"/>
              <a:gd name="connsiteX0" fmla="*/ 0 w 7946571"/>
              <a:gd name="connsiteY0" fmla="*/ 489858 h 850326"/>
              <a:gd name="connsiteX1" fmla="*/ 2031070 w 7946571"/>
              <a:gd name="connsiteY1" fmla="*/ 833119 h 850326"/>
              <a:gd name="connsiteX2" fmla="*/ 2181428 w 7946571"/>
              <a:gd name="connsiteY2" fmla="*/ 799114 h 850326"/>
              <a:gd name="connsiteX3" fmla="*/ 7946571 w 7946571"/>
              <a:gd name="connsiteY3" fmla="*/ 43543 h 850326"/>
              <a:gd name="connsiteX4" fmla="*/ 5878285 w 7946571"/>
              <a:gd name="connsiteY4" fmla="*/ 0 h 850326"/>
              <a:gd name="connsiteX5" fmla="*/ 0 w 7946571"/>
              <a:gd name="connsiteY5" fmla="*/ 489858 h 850326"/>
              <a:gd name="connsiteX0" fmla="*/ 0 w 7946571"/>
              <a:gd name="connsiteY0" fmla="*/ 489858 h 863871"/>
              <a:gd name="connsiteX1" fmla="*/ 2031070 w 7946571"/>
              <a:gd name="connsiteY1" fmla="*/ 833119 h 863871"/>
              <a:gd name="connsiteX2" fmla="*/ 2199260 w 7946571"/>
              <a:gd name="connsiteY2" fmla="*/ 843694 h 863871"/>
              <a:gd name="connsiteX3" fmla="*/ 7946571 w 7946571"/>
              <a:gd name="connsiteY3" fmla="*/ 43543 h 863871"/>
              <a:gd name="connsiteX4" fmla="*/ 5878285 w 7946571"/>
              <a:gd name="connsiteY4" fmla="*/ 0 h 863871"/>
              <a:gd name="connsiteX5" fmla="*/ 0 w 7946571"/>
              <a:gd name="connsiteY5" fmla="*/ 489858 h 863871"/>
              <a:gd name="connsiteX0" fmla="*/ 0 w 7679092"/>
              <a:gd name="connsiteY0" fmla="*/ 489858 h 863871"/>
              <a:gd name="connsiteX1" fmla="*/ 2031070 w 7679092"/>
              <a:gd name="connsiteY1" fmla="*/ 833119 h 863871"/>
              <a:gd name="connsiteX2" fmla="*/ 2199260 w 7679092"/>
              <a:gd name="connsiteY2" fmla="*/ 843694 h 863871"/>
              <a:gd name="connsiteX3" fmla="*/ 7679092 w 7679092"/>
              <a:gd name="connsiteY3" fmla="*/ 212947 h 863871"/>
              <a:gd name="connsiteX4" fmla="*/ 5878285 w 7679092"/>
              <a:gd name="connsiteY4" fmla="*/ 0 h 863871"/>
              <a:gd name="connsiteX5" fmla="*/ 0 w 7679092"/>
              <a:gd name="connsiteY5" fmla="*/ 489858 h 863871"/>
              <a:gd name="connsiteX0" fmla="*/ 0 w 7982235"/>
              <a:gd name="connsiteY0" fmla="*/ 489858 h 863871"/>
              <a:gd name="connsiteX1" fmla="*/ 2031070 w 7982235"/>
              <a:gd name="connsiteY1" fmla="*/ 833119 h 863871"/>
              <a:gd name="connsiteX2" fmla="*/ 2199260 w 7982235"/>
              <a:gd name="connsiteY2" fmla="*/ 843694 h 863871"/>
              <a:gd name="connsiteX3" fmla="*/ 7982235 w 7982235"/>
              <a:gd name="connsiteY3" fmla="*/ 132702 h 863871"/>
              <a:gd name="connsiteX4" fmla="*/ 5878285 w 7982235"/>
              <a:gd name="connsiteY4" fmla="*/ 0 h 863871"/>
              <a:gd name="connsiteX5" fmla="*/ 0 w 7982235"/>
              <a:gd name="connsiteY5" fmla="*/ 489858 h 863871"/>
              <a:gd name="connsiteX0" fmla="*/ 0 w 8035731"/>
              <a:gd name="connsiteY0" fmla="*/ 489858 h 863871"/>
              <a:gd name="connsiteX1" fmla="*/ 2031070 w 8035731"/>
              <a:gd name="connsiteY1" fmla="*/ 833119 h 863871"/>
              <a:gd name="connsiteX2" fmla="*/ 2199260 w 8035731"/>
              <a:gd name="connsiteY2" fmla="*/ 843694 h 863871"/>
              <a:gd name="connsiteX3" fmla="*/ 8035731 w 8035731"/>
              <a:gd name="connsiteY3" fmla="*/ 34627 h 863871"/>
              <a:gd name="connsiteX4" fmla="*/ 5878285 w 8035731"/>
              <a:gd name="connsiteY4" fmla="*/ 0 h 863871"/>
              <a:gd name="connsiteX5" fmla="*/ 0 w 8035731"/>
              <a:gd name="connsiteY5" fmla="*/ 489858 h 863871"/>
              <a:gd name="connsiteX0" fmla="*/ 0 w 8026816"/>
              <a:gd name="connsiteY0" fmla="*/ 489858 h 863871"/>
              <a:gd name="connsiteX1" fmla="*/ 2031070 w 8026816"/>
              <a:gd name="connsiteY1" fmla="*/ 833119 h 863871"/>
              <a:gd name="connsiteX2" fmla="*/ 2199260 w 8026816"/>
              <a:gd name="connsiteY2" fmla="*/ 843694 h 863871"/>
              <a:gd name="connsiteX3" fmla="*/ 8026816 w 8026816"/>
              <a:gd name="connsiteY3" fmla="*/ 284275 h 863871"/>
              <a:gd name="connsiteX4" fmla="*/ 5878285 w 8026816"/>
              <a:gd name="connsiteY4" fmla="*/ 0 h 863871"/>
              <a:gd name="connsiteX5" fmla="*/ 0 w 8026816"/>
              <a:gd name="connsiteY5" fmla="*/ 489858 h 863871"/>
              <a:gd name="connsiteX0" fmla="*/ 0 w 8026816"/>
              <a:gd name="connsiteY0" fmla="*/ 489858 h 863871"/>
              <a:gd name="connsiteX1" fmla="*/ 2031070 w 8026816"/>
              <a:gd name="connsiteY1" fmla="*/ 833119 h 863871"/>
              <a:gd name="connsiteX2" fmla="*/ 2199260 w 8026816"/>
              <a:gd name="connsiteY2" fmla="*/ 843694 h 863871"/>
              <a:gd name="connsiteX3" fmla="*/ 8026816 w 8026816"/>
              <a:gd name="connsiteY3" fmla="*/ 177283 h 863871"/>
              <a:gd name="connsiteX4" fmla="*/ 5878285 w 8026816"/>
              <a:gd name="connsiteY4" fmla="*/ 0 h 863871"/>
              <a:gd name="connsiteX5" fmla="*/ 0 w 8026816"/>
              <a:gd name="connsiteY5" fmla="*/ 489858 h 863871"/>
              <a:gd name="connsiteX0" fmla="*/ 0 w 7242209"/>
              <a:gd name="connsiteY0" fmla="*/ 489858 h 863871"/>
              <a:gd name="connsiteX1" fmla="*/ 2031070 w 7242209"/>
              <a:gd name="connsiteY1" fmla="*/ 833119 h 863871"/>
              <a:gd name="connsiteX2" fmla="*/ 2199260 w 7242209"/>
              <a:gd name="connsiteY2" fmla="*/ 843694 h 863871"/>
              <a:gd name="connsiteX3" fmla="*/ 7242209 w 7242209"/>
              <a:gd name="connsiteY3" fmla="*/ 177283 h 863871"/>
              <a:gd name="connsiteX4" fmla="*/ 5878285 w 7242209"/>
              <a:gd name="connsiteY4" fmla="*/ 0 h 863871"/>
              <a:gd name="connsiteX5" fmla="*/ 0 w 7242209"/>
              <a:gd name="connsiteY5" fmla="*/ 489858 h 863871"/>
              <a:gd name="connsiteX0" fmla="*/ 0 w 7215461"/>
              <a:gd name="connsiteY0" fmla="*/ 489858 h 863871"/>
              <a:gd name="connsiteX1" fmla="*/ 2031070 w 7215461"/>
              <a:gd name="connsiteY1" fmla="*/ 833119 h 863871"/>
              <a:gd name="connsiteX2" fmla="*/ 2199260 w 7215461"/>
              <a:gd name="connsiteY2" fmla="*/ 843694 h 863871"/>
              <a:gd name="connsiteX3" fmla="*/ 7215461 w 7215461"/>
              <a:gd name="connsiteY3" fmla="*/ 328854 h 863871"/>
              <a:gd name="connsiteX4" fmla="*/ 5878285 w 7215461"/>
              <a:gd name="connsiteY4" fmla="*/ 0 h 863871"/>
              <a:gd name="connsiteX5" fmla="*/ 0 w 7215461"/>
              <a:gd name="connsiteY5" fmla="*/ 489858 h 863871"/>
              <a:gd name="connsiteX0" fmla="*/ 0 w 7215461"/>
              <a:gd name="connsiteY0" fmla="*/ 596850 h 970863"/>
              <a:gd name="connsiteX1" fmla="*/ 2031070 w 7215461"/>
              <a:gd name="connsiteY1" fmla="*/ 940111 h 970863"/>
              <a:gd name="connsiteX2" fmla="*/ 2199260 w 7215461"/>
              <a:gd name="connsiteY2" fmla="*/ 950686 h 970863"/>
              <a:gd name="connsiteX3" fmla="*/ 7215461 w 7215461"/>
              <a:gd name="connsiteY3" fmla="*/ 435846 h 970863"/>
              <a:gd name="connsiteX4" fmla="*/ 5628637 w 7215461"/>
              <a:gd name="connsiteY4" fmla="*/ 0 h 970863"/>
              <a:gd name="connsiteX5" fmla="*/ 0 w 7215461"/>
              <a:gd name="connsiteY5" fmla="*/ 596850 h 970863"/>
              <a:gd name="connsiteX0" fmla="*/ 0 w 7063889"/>
              <a:gd name="connsiteY0" fmla="*/ 596850 h 970863"/>
              <a:gd name="connsiteX1" fmla="*/ 2031070 w 7063889"/>
              <a:gd name="connsiteY1" fmla="*/ 940111 h 970863"/>
              <a:gd name="connsiteX2" fmla="*/ 2199260 w 7063889"/>
              <a:gd name="connsiteY2" fmla="*/ 950686 h 970863"/>
              <a:gd name="connsiteX3" fmla="*/ 7063889 w 7063889"/>
              <a:gd name="connsiteY3" fmla="*/ 355603 h 970863"/>
              <a:gd name="connsiteX4" fmla="*/ 5628637 w 7063889"/>
              <a:gd name="connsiteY4" fmla="*/ 0 h 970863"/>
              <a:gd name="connsiteX5" fmla="*/ 0 w 7063889"/>
              <a:gd name="connsiteY5" fmla="*/ 596850 h 970863"/>
              <a:gd name="connsiteX0" fmla="*/ 0 w 6921233"/>
              <a:gd name="connsiteY0" fmla="*/ 596850 h 970863"/>
              <a:gd name="connsiteX1" fmla="*/ 2031070 w 6921233"/>
              <a:gd name="connsiteY1" fmla="*/ 940111 h 970863"/>
              <a:gd name="connsiteX2" fmla="*/ 2199260 w 6921233"/>
              <a:gd name="connsiteY2" fmla="*/ 950686 h 970863"/>
              <a:gd name="connsiteX3" fmla="*/ 6921233 w 6921233"/>
              <a:gd name="connsiteY3" fmla="*/ 302106 h 970863"/>
              <a:gd name="connsiteX4" fmla="*/ 5628637 w 6921233"/>
              <a:gd name="connsiteY4" fmla="*/ 0 h 970863"/>
              <a:gd name="connsiteX5" fmla="*/ 0 w 6921233"/>
              <a:gd name="connsiteY5" fmla="*/ 596850 h 970863"/>
              <a:gd name="connsiteX0" fmla="*/ 0 w 6921233"/>
              <a:gd name="connsiteY0" fmla="*/ 659262 h 1033275"/>
              <a:gd name="connsiteX1" fmla="*/ 2031070 w 6921233"/>
              <a:gd name="connsiteY1" fmla="*/ 1002523 h 1033275"/>
              <a:gd name="connsiteX2" fmla="*/ 2199260 w 6921233"/>
              <a:gd name="connsiteY2" fmla="*/ 1013098 h 1033275"/>
              <a:gd name="connsiteX3" fmla="*/ 6921233 w 6921233"/>
              <a:gd name="connsiteY3" fmla="*/ 364518 h 1033275"/>
              <a:gd name="connsiteX4" fmla="*/ 5468149 w 6921233"/>
              <a:gd name="connsiteY4" fmla="*/ 0 h 1033275"/>
              <a:gd name="connsiteX5" fmla="*/ 0 w 6921233"/>
              <a:gd name="connsiteY5" fmla="*/ 659262 h 1033275"/>
              <a:gd name="connsiteX0" fmla="*/ 0 w 6921233"/>
              <a:gd name="connsiteY0" fmla="*/ 489858 h 863871"/>
              <a:gd name="connsiteX1" fmla="*/ 2031070 w 6921233"/>
              <a:gd name="connsiteY1" fmla="*/ 833119 h 863871"/>
              <a:gd name="connsiteX2" fmla="*/ 2199260 w 6921233"/>
              <a:gd name="connsiteY2" fmla="*/ 843694 h 863871"/>
              <a:gd name="connsiteX3" fmla="*/ 6921233 w 6921233"/>
              <a:gd name="connsiteY3" fmla="*/ 195114 h 863871"/>
              <a:gd name="connsiteX4" fmla="*/ 5280914 w 6921233"/>
              <a:gd name="connsiteY4" fmla="*/ 0 h 863871"/>
              <a:gd name="connsiteX5" fmla="*/ 0 w 6921233"/>
              <a:gd name="connsiteY5" fmla="*/ 489858 h 863871"/>
              <a:gd name="connsiteX0" fmla="*/ 0 w 6921233"/>
              <a:gd name="connsiteY0" fmla="*/ 579018 h 953031"/>
              <a:gd name="connsiteX1" fmla="*/ 2031070 w 6921233"/>
              <a:gd name="connsiteY1" fmla="*/ 922279 h 953031"/>
              <a:gd name="connsiteX2" fmla="*/ 2199260 w 6921233"/>
              <a:gd name="connsiteY2" fmla="*/ 932854 h 953031"/>
              <a:gd name="connsiteX3" fmla="*/ 6921233 w 6921233"/>
              <a:gd name="connsiteY3" fmla="*/ 284274 h 953031"/>
              <a:gd name="connsiteX4" fmla="*/ 5156091 w 6921233"/>
              <a:gd name="connsiteY4" fmla="*/ 0 h 953031"/>
              <a:gd name="connsiteX5" fmla="*/ 0 w 6921233"/>
              <a:gd name="connsiteY5" fmla="*/ 579018 h 953031"/>
              <a:gd name="connsiteX0" fmla="*/ 0 w 6921233"/>
              <a:gd name="connsiteY0" fmla="*/ 489858 h 863871"/>
              <a:gd name="connsiteX1" fmla="*/ 2031070 w 6921233"/>
              <a:gd name="connsiteY1" fmla="*/ 833119 h 863871"/>
              <a:gd name="connsiteX2" fmla="*/ 2199260 w 6921233"/>
              <a:gd name="connsiteY2" fmla="*/ 843694 h 863871"/>
              <a:gd name="connsiteX3" fmla="*/ 6921233 w 6921233"/>
              <a:gd name="connsiteY3" fmla="*/ 195114 h 863871"/>
              <a:gd name="connsiteX4" fmla="*/ 5004519 w 6921233"/>
              <a:gd name="connsiteY4" fmla="*/ 0 h 863871"/>
              <a:gd name="connsiteX5" fmla="*/ 0 w 6921233"/>
              <a:gd name="connsiteY5" fmla="*/ 489858 h 863871"/>
              <a:gd name="connsiteX0" fmla="*/ 0 w 6921233"/>
              <a:gd name="connsiteY0" fmla="*/ 516606 h 890619"/>
              <a:gd name="connsiteX1" fmla="*/ 2031070 w 6921233"/>
              <a:gd name="connsiteY1" fmla="*/ 859867 h 890619"/>
              <a:gd name="connsiteX2" fmla="*/ 2199260 w 6921233"/>
              <a:gd name="connsiteY2" fmla="*/ 870442 h 890619"/>
              <a:gd name="connsiteX3" fmla="*/ 6921233 w 6921233"/>
              <a:gd name="connsiteY3" fmla="*/ 221862 h 890619"/>
              <a:gd name="connsiteX4" fmla="*/ 4835116 w 6921233"/>
              <a:gd name="connsiteY4" fmla="*/ 0 h 890619"/>
              <a:gd name="connsiteX5" fmla="*/ 0 w 6921233"/>
              <a:gd name="connsiteY5" fmla="*/ 516606 h 890619"/>
              <a:gd name="connsiteX0" fmla="*/ 0 w 7028224"/>
              <a:gd name="connsiteY0" fmla="*/ 516606 h 890619"/>
              <a:gd name="connsiteX1" fmla="*/ 2031070 w 7028224"/>
              <a:gd name="connsiteY1" fmla="*/ 859867 h 890619"/>
              <a:gd name="connsiteX2" fmla="*/ 2199260 w 7028224"/>
              <a:gd name="connsiteY2" fmla="*/ 870442 h 890619"/>
              <a:gd name="connsiteX3" fmla="*/ 7028224 w 7028224"/>
              <a:gd name="connsiteY3" fmla="*/ 150534 h 890619"/>
              <a:gd name="connsiteX4" fmla="*/ 4835116 w 7028224"/>
              <a:gd name="connsiteY4" fmla="*/ 0 h 890619"/>
              <a:gd name="connsiteX5" fmla="*/ 0 w 7028224"/>
              <a:gd name="connsiteY5" fmla="*/ 516606 h 890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28224" h="890619">
                <a:moveTo>
                  <a:pt x="0" y="516606"/>
                </a:moveTo>
                <a:lnTo>
                  <a:pt x="2031070" y="859867"/>
                </a:lnTo>
                <a:cubicBezTo>
                  <a:pt x="2397613" y="918840"/>
                  <a:pt x="2187777" y="875833"/>
                  <a:pt x="2199260" y="870442"/>
                </a:cubicBezTo>
                <a:lnTo>
                  <a:pt x="7028224" y="150534"/>
                </a:lnTo>
                <a:lnTo>
                  <a:pt x="4835116" y="0"/>
                </a:lnTo>
                <a:lnTo>
                  <a:pt x="0" y="516606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  <a:effectLst>
            <a:softEdge rad="114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Europa" panose="02000000000000000000" pitchFamily="2" charset="77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60F8524-0A4C-4E1C-9513-B1BD35631E5C}"/>
              </a:ext>
            </a:extLst>
          </p:cNvPr>
          <p:cNvSpPr/>
          <p:nvPr/>
        </p:nvSpPr>
        <p:spPr>
          <a:xfrm>
            <a:off x="2330118" y="5525027"/>
            <a:ext cx="1656184" cy="360040"/>
          </a:xfrm>
          <a:prstGeom prst="rect">
            <a:avLst/>
          </a:prstGeom>
          <a:solidFill>
            <a:schemeClr val="accent1"/>
          </a:solidFill>
          <a:ln>
            <a:noFill/>
          </a:ln>
          <a:scene3d>
            <a:camera prst="orthographicFront">
              <a:rot lat="297669" lon="18624798" rev="52620"/>
            </a:camera>
            <a:lightRig rig="threePt" dir="t">
              <a:rot lat="0" lon="0" rev="1800000"/>
            </a:lightRig>
          </a:scene3d>
          <a:sp3d extrusionH="2171700">
            <a:extrusionClr>
              <a:schemeClr val="accent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Europa" panose="02000000000000000000" pitchFamily="2" charset="77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7CAE00-43F8-43C3-A3AA-0919566D1751}"/>
              </a:ext>
            </a:extLst>
          </p:cNvPr>
          <p:cNvSpPr/>
          <p:nvPr/>
        </p:nvSpPr>
        <p:spPr>
          <a:xfrm>
            <a:off x="4650550" y="4876955"/>
            <a:ext cx="1656184" cy="360040"/>
          </a:xfrm>
          <a:prstGeom prst="rect">
            <a:avLst/>
          </a:prstGeom>
          <a:solidFill>
            <a:schemeClr val="accent2"/>
          </a:solidFill>
          <a:ln>
            <a:noFill/>
          </a:ln>
          <a:scene3d>
            <a:camera prst="orthographicFront">
              <a:rot lat="297669" lon="18624798" rev="52620"/>
            </a:camera>
            <a:lightRig rig="threePt" dir="t">
              <a:rot lat="0" lon="0" rev="1800000"/>
            </a:lightRig>
          </a:scene3d>
          <a:sp3d extrusionH="2171700">
            <a:extrusionClr>
              <a:schemeClr val="accent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Europa" panose="02000000000000000000" pitchFamily="2" charset="77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CE5775-A6BE-48EC-9AE3-DD1B8EB71F14}"/>
              </a:ext>
            </a:extLst>
          </p:cNvPr>
          <p:cNvSpPr/>
          <p:nvPr/>
        </p:nvSpPr>
        <p:spPr>
          <a:xfrm>
            <a:off x="6970982" y="4228883"/>
            <a:ext cx="1656184" cy="360040"/>
          </a:xfrm>
          <a:prstGeom prst="rect">
            <a:avLst/>
          </a:prstGeom>
          <a:solidFill>
            <a:schemeClr val="accent3"/>
          </a:solidFill>
          <a:ln>
            <a:noFill/>
          </a:ln>
          <a:scene3d>
            <a:camera prst="orthographicFront">
              <a:rot lat="297669" lon="18624798" rev="52620"/>
            </a:camera>
            <a:lightRig rig="threePt" dir="t">
              <a:rot lat="0" lon="0" rev="1800000"/>
            </a:lightRig>
          </a:scene3d>
          <a:sp3d extrusionH="2171700">
            <a:extrusionClr>
              <a:schemeClr val="accent3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Europa" panose="02000000000000000000" pitchFamily="2" charset="77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0CBB38F-1896-40FA-8156-C3F7EFC2A617}"/>
              </a:ext>
            </a:extLst>
          </p:cNvPr>
          <p:cNvSpPr/>
          <p:nvPr/>
        </p:nvSpPr>
        <p:spPr>
          <a:xfrm>
            <a:off x="9291414" y="3580811"/>
            <a:ext cx="1656184" cy="360040"/>
          </a:xfrm>
          <a:prstGeom prst="rect">
            <a:avLst/>
          </a:prstGeom>
          <a:solidFill>
            <a:schemeClr val="accent4"/>
          </a:solidFill>
          <a:ln>
            <a:noFill/>
          </a:ln>
          <a:scene3d>
            <a:camera prst="orthographicFront">
              <a:rot lat="297669" lon="18624798" rev="52620"/>
            </a:camera>
            <a:lightRig rig="threePt" dir="t">
              <a:rot lat="0" lon="0" rev="1800000"/>
            </a:lightRig>
          </a:scene3d>
          <a:sp3d extrusionH="2171700">
            <a:extrusionClr>
              <a:schemeClr val="accent4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Europa" panose="02000000000000000000" pitchFamily="2" charset="77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24B46152-1512-46A0-AED5-FF1369FF6B36}"/>
              </a:ext>
            </a:extLst>
          </p:cNvPr>
          <p:cNvSpPr/>
          <p:nvPr/>
        </p:nvSpPr>
        <p:spPr>
          <a:xfrm>
            <a:off x="3386312" y="5287987"/>
            <a:ext cx="2274213" cy="777093"/>
          </a:xfrm>
          <a:prstGeom prst="arc">
            <a:avLst>
              <a:gd name="adj1" fmla="val 20633190"/>
              <a:gd name="adj2" fmla="val 9870224"/>
            </a:avLst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  <a:headEnd type="triangl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Europa" panose="02000000000000000000" pitchFamily="2" charset="77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AF7DAB2-4D7F-4052-993B-B9E880C8FCB3}"/>
              </a:ext>
            </a:extLst>
          </p:cNvPr>
          <p:cNvGrpSpPr/>
          <p:nvPr/>
        </p:nvGrpSpPr>
        <p:grpSpPr>
          <a:xfrm>
            <a:off x="1089593" y="3642364"/>
            <a:ext cx="2140963" cy="1670510"/>
            <a:chOff x="4952665" y="1715787"/>
            <a:chExt cx="1471394" cy="167051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52FABD8-8437-483C-A209-7358C76DD032}"/>
                </a:ext>
              </a:extLst>
            </p:cNvPr>
            <p:cNvSpPr txBox="1"/>
            <p:nvPr/>
          </p:nvSpPr>
          <p:spPr>
            <a:xfrm>
              <a:off x="4965552" y="2001302"/>
              <a:ext cx="1374974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Algorithms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learned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in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class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(</a:t>
              </a:r>
              <a:r>
                <a:rPr lang="de-CH" altLang="ko-KR" sz="1200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Logistic</a:t>
              </a:r>
              <a:r>
                <a:rPr lang="de-CH" altLang="ko-KR" sz="12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Regression, Random </a:t>
              </a:r>
              <a:r>
                <a:rPr lang="de-CH" altLang="ko-KR" sz="1200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Forest</a:t>
              </a:r>
              <a:r>
                <a:rPr lang="de-CH" altLang="ko-KR" sz="12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, Support </a:t>
              </a:r>
              <a:r>
                <a:rPr lang="de-CH" altLang="ko-KR" sz="1200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Vector</a:t>
              </a:r>
              <a:r>
                <a:rPr lang="de-CH" altLang="ko-KR" sz="12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Machines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)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Simple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Neural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Network (</a:t>
              </a:r>
              <a:r>
                <a:rPr lang="de-CH" altLang="ko-KR" sz="12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MLP </a:t>
              </a:r>
              <a:r>
                <a:rPr lang="de-CH" altLang="ko-KR" sz="1200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Classifier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)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FC208D6-BE11-4807-811F-CAEC097A7206}"/>
                </a:ext>
              </a:extLst>
            </p:cNvPr>
            <p:cNvSpPr txBox="1"/>
            <p:nvPr/>
          </p:nvSpPr>
          <p:spPr>
            <a:xfrm>
              <a:off x="4952665" y="1715787"/>
              <a:ext cx="14713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Algorithm Selection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0D3E5F9-202C-473B-9C85-C4BAE0E9A712}"/>
              </a:ext>
            </a:extLst>
          </p:cNvPr>
          <p:cNvGrpSpPr/>
          <p:nvPr/>
        </p:nvGrpSpPr>
        <p:grpSpPr>
          <a:xfrm>
            <a:off x="3398441" y="3191214"/>
            <a:ext cx="2045700" cy="1499273"/>
            <a:chOff x="4934602" y="1771808"/>
            <a:chExt cx="1405924" cy="149927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9A56744-058B-4CD2-B945-7DFF205FD76A}"/>
                </a:ext>
              </a:extLst>
            </p:cNvPr>
            <p:cNvSpPr txBox="1"/>
            <p:nvPr/>
          </p:nvSpPr>
          <p:spPr>
            <a:xfrm>
              <a:off x="4965552" y="2070752"/>
              <a:ext cx="137497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Skicit-learn</a:t>
              </a:r>
              <a:endParaRPr lang="de-CH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Pipeline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for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the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function</a:t>
              </a:r>
              <a:endParaRPr lang="de-CH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Parameters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for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Hyperparameter Tuning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altLang="ko-KR" sz="1200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Grid</a:t>
              </a:r>
              <a:r>
                <a:rPr lang="de-CH" altLang="ko-KR" sz="12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Search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- Cross Validation</a:t>
              </a:r>
              <a:endParaRPr lang="ko-KR" altLang="en-US" sz="12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0CE8A56-B8EA-4DE1-B294-EAB2B1FDEC14}"/>
                </a:ext>
              </a:extLst>
            </p:cNvPr>
            <p:cNvSpPr txBox="1"/>
            <p:nvPr/>
          </p:nvSpPr>
          <p:spPr>
            <a:xfrm>
              <a:off x="4934602" y="1771808"/>
              <a:ext cx="1374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Function Definition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6F83CEA-F2CB-40FC-BFE8-69F82778871B}"/>
              </a:ext>
            </a:extLst>
          </p:cNvPr>
          <p:cNvGrpSpPr/>
          <p:nvPr/>
        </p:nvGrpSpPr>
        <p:grpSpPr>
          <a:xfrm>
            <a:off x="5681341" y="2959984"/>
            <a:ext cx="2000666" cy="911409"/>
            <a:chOff x="4965552" y="1736224"/>
            <a:chExt cx="1374974" cy="911409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1637843-EC4F-4850-8DCD-76D9B5A7614B}"/>
                </a:ext>
              </a:extLst>
            </p:cNvPr>
            <p:cNvSpPr txBox="1"/>
            <p:nvPr/>
          </p:nvSpPr>
          <p:spPr>
            <a:xfrm>
              <a:off x="4965552" y="2001302"/>
              <a:ext cx="13749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Train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model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on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training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data</a:t>
              </a:r>
              <a:endParaRPr lang="de-CH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Test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model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on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test</a:t>
              </a:r>
              <a:r>
                <a:rPr lang="de-CH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</a:t>
              </a:r>
              <a:r>
                <a:rPr lang="de-CH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data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5AB37D3-FFD6-4670-A108-58560521A2FC}"/>
                </a:ext>
              </a:extLst>
            </p:cNvPr>
            <p:cNvSpPr txBox="1"/>
            <p:nvPr/>
          </p:nvSpPr>
          <p:spPr>
            <a:xfrm>
              <a:off x="4965552" y="1736224"/>
              <a:ext cx="1374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Function</a:t>
              </a:r>
              <a:r>
                <a:rPr lang="de-CH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</a:t>
              </a:r>
              <a:r>
                <a:rPr lang="de-CH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Execution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A6494AF-B876-4718-83BE-12821BF6DF24}"/>
              </a:ext>
            </a:extLst>
          </p:cNvPr>
          <p:cNvGrpSpPr/>
          <p:nvPr/>
        </p:nvGrpSpPr>
        <p:grpSpPr>
          <a:xfrm>
            <a:off x="7978060" y="2411457"/>
            <a:ext cx="2000666" cy="911409"/>
            <a:chOff x="4965552" y="1736224"/>
            <a:chExt cx="1374974" cy="911409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6F1B0A52-75F2-4AEB-A571-E19EF68648AD}"/>
                    </a:ext>
                  </a:extLst>
                </p:cNvPr>
                <p:cNvSpPr txBox="1"/>
                <p:nvPr/>
              </p:nvSpPr>
              <p:spPr>
                <a:xfrm>
                  <a:off x="4965552" y="2001302"/>
                  <a:ext cx="1374974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171450" indent="-171450">
                    <a:buFont typeface="Arial" panose="020B0604020202020204" pitchFamily="34" charset="0"/>
                    <a:buChar char="•"/>
                  </a:pPr>
                  <a:r>
                    <a:rPr lang="de-CH" altLang="ko-KR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Europa" panose="02000000000000000000" pitchFamily="2" charset="77"/>
                      <a:cs typeface="Arial" pitchFamily="34" charset="0"/>
                    </a:rPr>
                    <a:t>Accuracy</a:t>
                  </a:r>
                </a:p>
                <a:p>
                  <a:pPr marL="171450" indent="-171450">
                    <a:buFont typeface="Arial" panose="020B0604020202020204" pitchFamily="34" charset="0"/>
                    <a:buChar char="•"/>
                  </a:pPr>
                  <a14:m>
                    <m:oMath xmlns:m="http://schemas.openxmlformats.org/officeDocument/2006/math">
                      <m:sSub>
                        <m:sSubPr>
                          <m:ctrlPr>
                            <a:rPr lang="de-CH" altLang="ko-KR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cs typeface="Arial" pitchFamily="34" charset="0"/>
                            </a:rPr>
                          </m:ctrlPr>
                        </m:sSubPr>
                        <m:e>
                          <m:r>
                            <a:rPr lang="de-CH" altLang="ko-KR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𝐹</m:t>
                          </m:r>
                        </m:e>
                        <m:sub>
                          <m:r>
                            <a:rPr lang="de-CH" altLang="ko-KR" sz="12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  <a:cs typeface="Arial" pitchFamily="34" charset="0"/>
                            </a:rPr>
                            <m:t>1</m:t>
                          </m:r>
                        </m:sub>
                      </m:sSub>
                    </m:oMath>
                  </a14:m>
                  <a:r>
                    <a:rPr lang="de-CH" altLang="ko-KR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Europa" panose="02000000000000000000" pitchFamily="2" charset="77"/>
                      <a:cs typeface="Arial" pitchFamily="34" charset="0"/>
                    </a:rPr>
                    <a:t>- Score</a:t>
                  </a:r>
                </a:p>
                <a:p>
                  <a:pPr marL="171450" indent="-171450">
                    <a:buFont typeface="Arial" panose="020B0604020202020204" pitchFamily="34" charset="0"/>
                    <a:buChar char="•"/>
                  </a:pPr>
                  <a:r>
                    <a:rPr lang="de-CH" altLang="ko-KR" sz="1200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Europa" panose="02000000000000000000" pitchFamily="2" charset="77"/>
                      <a:cs typeface="Arial" pitchFamily="34" charset="0"/>
                    </a:rPr>
                    <a:t>Confusion</a:t>
                  </a:r>
                  <a:r>
                    <a:rPr lang="de-CH" altLang="ko-KR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Europa" panose="02000000000000000000" pitchFamily="2" charset="77"/>
                      <a:cs typeface="Arial" pitchFamily="34" charset="0"/>
                    </a:rPr>
                    <a:t> Matrix</a:t>
                  </a:r>
                  <a:endPara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Europa" panose="02000000000000000000" pitchFamily="2" charset="77"/>
                    <a:cs typeface="Arial" pitchFamily="34" charset="0"/>
                  </a:endParaRPr>
                </a:p>
              </p:txBody>
            </p:sp>
          </mc:Choice>
          <mc:Fallback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6F1B0A52-75F2-4AEB-A571-E19EF68648A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65552" y="2001302"/>
                  <a:ext cx="1374974" cy="646331"/>
                </a:xfrm>
                <a:prstGeom prst="rect">
                  <a:avLst/>
                </a:prstGeom>
                <a:blipFill>
                  <a:blip r:embed="rId2"/>
                  <a:stretch>
                    <a:fillRect b="-5769"/>
                  </a:stretch>
                </a:blipFill>
              </p:spPr>
              <p:txBody>
                <a:bodyPr/>
                <a:lstStyle/>
                <a:p>
                  <a:r>
                    <a:rPr lang="de-CH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9DD5444-D5D0-4D54-988D-E267209DDCCA}"/>
                </a:ext>
              </a:extLst>
            </p:cNvPr>
            <p:cNvSpPr txBox="1"/>
            <p:nvPr/>
          </p:nvSpPr>
          <p:spPr>
            <a:xfrm>
              <a:off x="4965552" y="1736224"/>
              <a:ext cx="1374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Evaluation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sp>
        <p:nvSpPr>
          <p:cNvPr id="28" name="Arc 59">
            <a:extLst>
              <a:ext uri="{FF2B5EF4-FFF2-40B4-BE49-F238E27FC236}">
                <a16:creationId xmlns:a16="http://schemas.microsoft.com/office/drawing/2014/main" id="{62280B5C-AB49-4696-8C67-E38EC738001F}"/>
              </a:ext>
            </a:extLst>
          </p:cNvPr>
          <p:cNvSpPr/>
          <p:nvPr/>
        </p:nvSpPr>
        <p:spPr>
          <a:xfrm>
            <a:off x="5681341" y="4641922"/>
            <a:ext cx="2274213" cy="777093"/>
          </a:xfrm>
          <a:prstGeom prst="arc">
            <a:avLst>
              <a:gd name="adj1" fmla="val 20633190"/>
              <a:gd name="adj2" fmla="val 9870224"/>
            </a:avLst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  <a:headEnd type="triangl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Europa" panose="02000000000000000000" pitchFamily="2" charset="77"/>
            </a:endParaRPr>
          </a:p>
        </p:txBody>
      </p:sp>
      <p:sp>
        <p:nvSpPr>
          <p:cNvPr id="29" name="Arc 59">
            <a:extLst>
              <a:ext uri="{FF2B5EF4-FFF2-40B4-BE49-F238E27FC236}">
                <a16:creationId xmlns:a16="http://schemas.microsoft.com/office/drawing/2014/main" id="{FEA9DA39-09F0-484A-A419-03A10F52A4EA}"/>
              </a:ext>
            </a:extLst>
          </p:cNvPr>
          <p:cNvSpPr/>
          <p:nvPr/>
        </p:nvSpPr>
        <p:spPr>
          <a:xfrm>
            <a:off x="7976370" y="3995857"/>
            <a:ext cx="2274213" cy="777093"/>
          </a:xfrm>
          <a:prstGeom prst="arc">
            <a:avLst>
              <a:gd name="adj1" fmla="val 20633190"/>
              <a:gd name="adj2" fmla="val 9870224"/>
            </a:avLst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  <a:headEnd type="triangl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Europa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74110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latin typeface="Europa" panose="02000000000000000000" pitchFamily="2" charset="77"/>
              </a:rPr>
              <a:t>Accuracy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BB37D12-4D50-4312-9DD0-EEC955319A88}"/>
              </a:ext>
            </a:extLst>
          </p:cNvPr>
          <p:cNvSpPr/>
          <p:nvPr/>
        </p:nvSpPr>
        <p:spPr>
          <a:xfrm>
            <a:off x="1162884" y="4065017"/>
            <a:ext cx="2088000" cy="2212719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Europa" panose="02000000000000000000" pitchFamily="2" charset="77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788F15A-711E-46FC-A62D-4C7E534A009E}"/>
              </a:ext>
            </a:extLst>
          </p:cNvPr>
          <p:cNvGrpSpPr/>
          <p:nvPr/>
        </p:nvGrpSpPr>
        <p:grpSpPr>
          <a:xfrm>
            <a:off x="1184787" y="4205063"/>
            <a:ext cx="2065389" cy="584775"/>
            <a:chOff x="512307" y="4843642"/>
            <a:chExt cx="2065389" cy="58477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A9F976C-97B6-463C-8F0C-55F91232C8C5}"/>
                </a:ext>
              </a:extLst>
            </p:cNvPr>
            <p:cNvSpPr/>
            <p:nvPr/>
          </p:nvSpPr>
          <p:spPr>
            <a:xfrm>
              <a:off x="867339" y="5069679"/>
              <a:ext cx="1368152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AF5DA47-DF40-4AC7-A14A-384FED3D95C4}"/>
                </a:ext>
              </a:extLst>
            </p:cNvPr>
            <p:cNvSpPr txBox="1"/>
            <p:nvPr/>
          </p:nvSpPr>
          <p:spPr>
            <a:xfrm>
              <a:off x="512307" y="4843642"/>
              <a:ext cx="206538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Logistic Regression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  <a:p>
              <a:pPr algn="ctr"/>
              <a:endParaRPr lang="de-CH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32C3A2BF-F4DE-4CFB-85A8-B5B5CB84E11E}"/>
              </a:ext>
            </a:extLst>
          </p:cNvPr>
          <p:cNvSpPr/>
          <p:nvPr/>
        </p:nvSpPr>
        <p:spPr>
          <a:xfrm>
            <a:off x="3919844" y="4081033"/>
            <a:ext cx="2088000" cy="2212719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Europa" panose="02000000000000000000" pitchFamily="2" charset="77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49F4E2-62CE-4F86-8659-6E5FF80BE0B7}"/>
              </a:ext>
            </a:extLst>
          </p:cNvPr>
          <p:cNvGrpSpPr/>
          <p:nvPr/>
        </p:nvGrpSpPr>
        <p:grpSpPr>
          <a:xfrm>
            <a:off x="4129793" y="4194469"/>
            <a:ext cx="1682866" cy="564591"/>
            <a:chOff x="710691" y="4843642"/>
            <a:chExt cx="1682866" cy="56459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5D86D05-C243-4945-826C-AB21FE4E6A2A}"/>
                </a:ext>
              </a:extLst>
            </p:cNvPr>
            <p:cNvSpPr/>
            <p:nvPr/>
          </p:nvSpPr>
          <p:spPr>
            <a:xfrm>
              <a:off x="867339" y="5069679"/>
              <a:ext cx="1368152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EBC5753-63AC-46D5-B29B-5E86FCF888D3}"/>
                </a:ext>
              </a:extLst>
            </p:cNvPr>
            <p:cNvSpPr txBox="1"/>
            <p:nvPr/>
          </p:nvSpPr>
          <p:spPr>
            <a:xfrm>
              <a:off x="710691" y="4843642"/>
              <a:ext cx="16828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Random Forest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9B340655-1F1A-4728-A412-67625345F15A}"/>
              </a:ext>
            </a:extLst>
          </p:cNvPr>
          <p:cNvSpPr/>
          <p:nvPr/>
        </p:nvSpPr>
        <p:spPr>
          <a:xfrm>
            <a:off x="6676804" y="4065017"/>
            <a:ext cx="2088000" cy="2212719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Europa" panose="02000000000000000000" pitchFamily="2" charset="77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4BB1BEC-660E-4C6C-8A83-15F993A1A2D9}"/>
              </a:ext>
            </a:extLst>
          </p:cNvPr>
          <p:cNvGrpSpPr/>
          <p:nvPr/>
        </p:nvGrpSpPr>
        <p:grpSpPr>
          <a:xfrm>
            <a:off x="6676803" y="4080508"/>
            <a:ext cx="2088001" cy="830997"/>
            <a:chOff x="507414" y="4843642"/>
            <a:chExt cx="2088001" cy="83099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277DE61-C764-4926-AD8C-B39B911859BA}"/>
                </a:ext>
              </a:extLst>
            </p:cNvPr>
            <p:cNvSpPr/>
            <p:nvPr/>
          </p:nvSpPr>
          <p:spPr>
            <a:xfrm>
              <a:off x="867339" y="5069679"/>
              <a:ext cx="1368152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640B4B1-F9B4-48BD-9A5F-50DE4314B51D}"/>
                </a:ext>
              </a:extLst>
            </p:cNvPr>
            <p:cNvSpPr txBox="1"/>
            <p:nvPr/>
          </p:nvSpPr>
          <p:spPr>
            <a:xfrm>
              <a:off x="507414" y="4843642"/>
              <a:ext cx="208800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Support Vector Machines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  <a:p>
              <a:pPr algn="ctr"/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19963E5E-9753-4D12-8A37-A2E5D0BEA858}"/>
              </a:ext>
            </a:extLst>
          </p:cNvPr>
          <p:cNvSpPr/>
          <p:nvPr/>
        </p:nvSpPr>
        <p:spPr>
          <a:xfrm>
            <a:off x="9433765" y="4065017"/>
            <a:ext cx="2088000" cy="2212719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Europa" panose="02000000000000000000" pitchFamily="2" charset="77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7F67D91-AD21-49F8-BA76-A252D598C1C5}"/>
              </a:ext>
            </a:extLst>
          </p:cNvPr>
          <p:cNvGrpSpPr/>
          <p:nvPr/>
        </p:nvGrpSpPr>
        <p:grpSpPr>
          <a:xfrm>
            <a:off x="9441145" y="4194469"/>
            <a:ext cx="2088000" cy="564591"/>
            <a:chOff x="507414" y="4843642"/>
            <a:chExt cx="2088000" cy="56459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00211EE-2AEB-48F3-B58C-30C6FECC0DDB}"/>
                </a:ext>
              </a:extLst>
            </p:cNvPr>
            <p:cNvSpPr/>
            <p:nvPr/>
          </p:nvSpPr>
          <p:spPr>
            <a:xfrm>
              <a:off x="867339" y="5069679"/>
              <a:ext cx="1368152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F679F23-7E2B-44EE-8290-880E4093A0B2}"/>
                </a:ext>
              </a:extLst>
            </p:cNvPr>
            <p:cNvSpPr txBox="1"/>
            <p:nvPr/>
          </p:nvSpPr>
          <p:spPr>
            <a:xfrm>
              <a:off x="507414" y="4843642"/>
              <a:ext cx="2088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MLP Classifier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12F5E8B-26F0-429E-862B-16CBA008251C}"/>
              </a:ext>
            </a:extLst>
          </p:cNvPr>
          <p:cNvCxnSpPr/>
          <p:nvPr/>
        </p:nvCxnSpPr>
        <p:spPr>
          <a:xfrm>
            <a:off x="3408242" y="4354359"/>
            <a:ext cx="354246" cy="0"/>
          </a:xfrm>
          <a:prstGeom prst="straightConnector1">
            <a:avLst/>
          </a:prstGeom>
          <a:ln w="38100">
            <a:solidFill>
              <a:schemeClr val="accent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FA1E60C-7F26-4C11-9673-5CEEAA69D427}"/>
              </a:ext>
            </a:extLst>
          </p:cNvPr>
          <p:cNvCxnSpPr/>
          <p:nvPr/>
        </p:nvCxnSpPr>
        <p:spPr>
          <a:xfrm>
            <a:off x="6165202" y="4354359"/>
            <a:ext cx="354246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A0DEA1E-EF28-4384-8014-D3679E8F2565}"/>
              </a:ext>
            </a:extLst>
          </p:cNvPr>
          <p:cNvCxnSpPr/>
          <p:nvPr/>
        </p:nvCxnSpPr>
        <p:spPr>
          <a:xfrm>
            <a:off x="8922162" y="4354359"/>
            <a:ext cx="354246" cy="0"/>
          </a:xfrm>
          <a:prstGeom prst="straightConnector1">
            <a:avLst/>
          </a:prstGeom>
          <a:ln w="38100">
            <a:solidFill>
              <a:schemeClr val="accent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1" name="Chart 16">
            <a:extLst>
              <a:ext uri="{FF2B5EF4-FFF2-40B4-BE49-F238E27FC236}">
                <a16:creationId xmlns:a16="http://schemas.microsoft.com/office/drawing/2014/main" id="{2F090A4F-9540-4D4B-83BE-5F06115B7B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10237620"/>
              </p:ext>
            </p:extLst>
          </p:nvPr>
        </p:nvGraphicFramePr>
        <p:xfrm>
          <a:off x="896816" y="1289793"/>
          <a:ext cx="10410093" cy="24901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3" name="Table 43">
            <a:extLst>
              <a:ext uri="{FF2B5EF4-FFF2-40B4-BE49-F238E27FC236}">
                <a16:creationId xmlns:a16="http://schemas.microsoft.com/office/drawing/2014/main" id="{B0ADA752-9F80-FF40-899D-262BA0FBAE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7225606"/>
              </p:ext>
            </p:extLst>
          </p:nvPr>
        </p:nvGraphicFramePr>
        <p:xfrm>
          <a:off x="416230" y="4695851"/>
          <a:ext cx="1133004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5446">
                  <a:extLst>
                    <a:ext uri="{9D8B030D-6E8A-4147-A177-3AD203B41FA5}">
                      <a16:colId xmlns:a16="http://schemas.microsoft.com/office/drawing/2014/main" val="373146235"/>
                    </a:ext>
                  </a:extLst>
                </a:gridCol>
                <a:gridCol w="2079523">
                  <a:extLst>
                    <a:ext uri="{9D8B030D-6E8A-4147-A177-3AD203B41FA5}">
                      <a16:colId xmlns:a16="http://schemas.microsoft.com/office/drawing/2014/main" val="509540670"/>
                    </a:ext>
                  </a:extLst>
                </a:gridCol>
                <a:gridCol w="693175">
                  <a:extLst>
                    <a:ext uri="{9D8B030D-6E8A-4147-A177-3AD203B41FA5}">
                      <a16:colId xmlns:a16="http://schemas.microsoft.com/office/drawing/2014/main" val="846350301"/>
                    </a:ext>
                  </a:extLst>
                </a:gridCol>
                <a:gridCol w="2064773">
                  <a:extLst>
                    <a:ext uri="{9D8B030D-6E8A-4147-A177-3AD203B41FA5}">
                      <a16:colId xmlns:a16="http://schemas.microsoft.com/office/drawing/2014/main" val="96953658"/>
                    </a:ext>
                  </a:extLst>
                </a:gridCol>
                <a:gridCol w="663679">
                  <a:extLst>
                    <a:ext uri="{9D8B030D-6E8A-4147-A177-3AD203B41FA5}">
                      <a16:colId xmlns:a16="http://schemas.microsoft.com/office/drawing/2014/main" val="2646756528"/>
                    </a:ext>
                  </a:extLst>
                </a:gridCol>
                <a:gridCol w="2079521">
                  <a:extLst>
                    <a:ext uri="{9D8B030D-6E8A-4147-A177-3AD203B41FA5}">
                      <a16:colId xmlns:a16="http://schemas.microsoft.com/office/drawing/2014/main" val="1165932206"/>
                    </a:ext>
                  </a:extLst>
                </a:gridCol>
                <a:gridCol w="678429">
                  <a:extLst>
                    <a:ext uri="{9D8B030D-6E8A-4147-A177-3AD203B41FA5}">
                      <a16:colId xmlns:a16="http://schemas.microsoft.com/office/drawing/2014/main" val="2254671123"/>
                    </a:ext>
                  </a:extLst>
                </a:gridCol>
                <a:gridCol w="2079519">
                  <a:extLst>
                    <a:ext uri="{9D8B030D-6E8A-4147-A177-3AD203B41FA5}">
                      <a16:colId xmlns:a16="http://schemas.microsoft.com/office/drawing/2014/main" val="1337054474"/>
                    </a:ext>
                  </a:extLst>
                </a:gridCol>
                <a:gridCol w="235979">
                  <a:extLst>
                    <a:ext uri="{9D8B030D-6E8A-4147-A177-3AD203B41FA5}">
                      <a16:colId xmlns:a16="http://schemas.microsoft.com/office/drawing/2014/main" val="12760689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CH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Europa" panose="02000000000000000000" pitchFamily="2" charset="77"/>
                        </a:rPr>
                        <a:t>I 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1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0.598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8C8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CH" sz="1600" b="0" dirty="0">
                        <a:solidFill>
                          <a:sysClr val="windowText" lastClr="000000"/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1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0.559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8C8F6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CH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0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0.475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de-CH" b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Europa" panose="02000000000000000000" pitchFamily="2" charset="77"/>
                        </a:rPr>
                        <a:t>0.559</a:t>
                      </a:r>
                      <a:endParaRPr lang="de-CH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de-CH" b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29901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Europa" panose="02000000000000000000" pitchFamily="2" charset="77"/>
                        </a:rPr>
                        <a:t>B 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0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0.507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CH" sz="1600" b="0" dirty="0">
                        <a:solidFill>
                          <a:sysClr val="windowText" lastClr="000000"/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0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0.555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de-CH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1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0.497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8C8F6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CH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Europa" panose="02000000000000000000" pitchFamily="2" charset="7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de-CH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32005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Europa" panose="02000000000000000000" pitchFamily="2" charset="77"/>
                        </a:rPr>
                        <a:t>B 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0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0.513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CH" sz="1600" b="0" dirty="0">
                        <a:solidFill>
                          <a:sysClr val="windowText" lastClr="000000"/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0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0.557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de-CH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1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0.370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F3F8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CH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Europa" panose="02000000000000000000" pitchFamily="2" charset="7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de-CH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221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Europa" panose="02000000000000000000" pitchFamily="2" charset="77"/>
                        </a:rPr>
                        <a:t>B 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1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0.490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F3F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CH" sz="1600" b="0" dirty="0">
                        <a:solidFill>
                          <a:sysClr val="windowText" lastClr="000000"/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1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0.536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F3F8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CH" b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0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0.486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de-CH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Europa" panose="02000000000000000000" pitchFamily="2" charset="7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de-CH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1477667"/>
                  </a:ext>
                </a:extLst>
              </a:tr>
            </a:tbl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54B3F525-8CEF-8443-AD23-8F370A91136E}"/>
              </a:ext>
            </a:extLst>
          </p:cNvPr>
          <p:cNvSpPr txBox="1"/>
          <p:nvPr/>
        </p:nvSpPr>
        <p:spPr>
          <a:xfrm>
            <a:off x="391622" y="6404302"/>
            <a:ext cx="3797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>
                <a:latin typeface="Europa" panose="02000000000000000000" pitchFamily="2" charset="77"/>
              </a:rPr>
              <a:t>I = </a:t>
            </a:r>
            <a:r>
              <a:rPr lang="de-CH" dirty="0" err="1">
                <a:latin typeface="Europa" panose="02000000000000000000" pitchFamily="2" charset="77"/>
              </a:rPr>
              <a:t>Imbalanced</a:t>
            </a:r>
            <a:r>
              <a:rPr lang="de-CH" dirty="0">
                <a:latin typeface="Europa" panose="02000000000000000000" pitchFamily="2" charset="77"/>
              </a:rPr>
              <a:t>        B = Balanced</a:t>
            </a:r>
          </a:p>
        </p:txBody>
      </p:sp>
    </p:spTree>
    <p:extLst>
      <p:ext uri="{BB962C8B-B14F-4D97-AF65-F5344CB8AC3E}">
        <p14:creationId xmlns:p14="http://schemas.microsoft.com/office/powerpoint/2010/main" val="1333573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206381AD-4C2B-4745-99B1-0BBCE6131A71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>
              <a:prstGeom prst="rect">
                <a:avLst/>
              </a:prstGeom>
            </p:spPr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e-CH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CH" i="1" dirty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de-CH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>
                    <a:latin typeface="Europa" panose="02000000000000000000" pitchFamily="2" charset="77"/>
                  </a:rPr>
                  <a:t>- Score</a:t>
                </a:r>
              </a:p>
            </p:txBody>
          </p:sp>
        </mc:Choice>
        <mc:Fallback>
          <p:sp>
            <p:nvSpPr>
              <p:cNvPr id="2" name="Text Placeholder 1">
                <a:extLst>
                  <a:ext uri="{FF2B5EF4-FFF2-40B4-BE49-F238E27FC236}">
                    <a16:creationId xmlns:a16="http://schemas.microsoft.com/office/drawing/2014/main" id="{206381AD-4C2B-4745-99B1-0BBCE6131A7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prstGeom prst="rect">
                <a:avLst/>
              </a:prstGeom>
              <a:blipFill>
                <a:blip r:embed="rId2"/>
                <a:stretch>
                  <a:fillRect t="-41379" b="-56897"/>
                </a:stretch>
              </a:blipFill>
            </p:spPr>
            <p:txBody>
              <a:bodyPr/>
              <a:lstStyle/>
              <a:p>
                <a:r>
                  <a:rPr lang="de-C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6BB37D12-4D50-4312-9DD0-EEC955319A88}"/>
              </a:ext>
            </a:extLst>
          </p:cNvPr>
          <p:cNvSpPr/>
          <p:nvPr/>
        </p:nvSpPr>
        <p:spPr>
          <a:xfrm>
            <a:off x="1162884" y="4065017"/>
            <a:ext cx="2088000" cy="2212719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Europa" panose="02000000000000000000" pitchFamily="2" charset="77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788F15A-711E-46FC-A62D-4C7E534A009E}"/>
              </a:ext>
            </a:extLst>
          </p:cNvPr>
          <p:cNvGrpSpPr/>
          <p:nvPr/>
        </p:nvGrpSpPr>
        <p:grpSpPr>
          <a:xfrm>
            <a:off x="1184787" y="4205063"/>
            <a:ext cx="2065389" cy="584775"/>
            <a:chOff x="512307" y="4843642"/>
            <a:chExt cx="2065389" cy="58477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A9F976C-97B6-463C-8F0C-55F91232C8C5}"/>
                </a:ext>
              </a:extLst>
            </p:cNvPr>
            <p:cNvSpPr/>
            <p:nvPr/>
          </p:nvSpPr>
          <p:spPr>
            <a:xfrm>
              <a:off x="867339" y="5069679"/>
              <a:ext cx="1368152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AF5DA47-DF40-4AC7-A14A-384FED3D95C4}"/>
                </a:ext>
              </a:extLst>
            </p:cNvPr>
            <p:cNvSpPr txBox="1"/>
            <p:nvPr/>
          </p:nvSpPr>
          <p:spPr>
            <a:xfrm>
              <a:off x="512307" y="4843642"/>
              <a:ext cx="206538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Logistic Regression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  <a:p>
              <a:pPr algn="ctr"/>
              <a:endParaRPr lang="de-CH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32C3A2BF-F4DE-4CFB-85A8-B5B5CB84E11E}"/>
              </a:ext>
            </a:extLst>
          </p:cNvPr>
          <p:cNvSpPr/>
          <p:nvPr/>
        </p:nvSpPr>
        <p:spPr>
          <a:xfrm>
            <a:off x="3919844" y="4081033"/>
            <a:ext cx="2088000" cy="2212719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Europa" panose="02000000000000000000" pitchFamily="2" charset="77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149F4E2-62CE-4F86-8659-6E5FF80BE0B7}"/>
              </a:ext>
            </a:extLst>
          </p:cNvPr>
          <p:cNvGrpSpPr/>
          <p:nvPr/>
        </p:nvGrpSpPr>
        <p:grpSpPr>
          <a:xfrm>
            <a:off x="4129793" y="4194469"/>
            <a:ext cx="1682866" cy="564591"/>
            <a:chOff x="710691" y="4843642"/>
            <a:chExt cx="1682866" cy="56459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5D86D05-C243-4945-826C-AB21FE4E6A2A}"/>
                </a:ext>
              </a:extLst>
            </p:cNvPr>
            <p:cNvSpPr/>
            <p:nvPr/>
          </p:nvSpPr>
          <p:spPr>
            <a:xfrm>
              <a:off x="867339" y="5069679"/>
              <a:ext cx="1368152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EBC5753-63AC-46D5-B29B-5E86FCF888D3}"/>
                </a:ext>
              </a:extLst>
            </p:cNvPr>
            <p:cNvSpPr txBox="1"/>
            <p:nvPr/>
          </p:nvSpPr>
          <p:spPr>
            <a:xfrm>
              <a:off x="710691" y="4843642"/>
              <a:ext cx="16828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Random Forest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9B340655-1F1A-4728-A412-67625345F15A}"/>
              </a:ext>
            </a:extLst>
          </p:cNvPr>
          <p:cNvSpPr/>
          <p:nvPr/>
        </p:nvSpPr>
        <p:spPr>
          <a:xfrm>
            <a:off x="6676804" y="4065017"/>
            <a:ext cx="2088000" cy="2212719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Europa" panose="02000000000000000000" pitchFamily="2" charset="77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4BB1BEC-660E-4C6C-8A83-15F993A1A2D9}"/>
              </a:ext>
            </a:extLst>
          </p:cNvPr>
          <p:cNvGrpSpPr/>
          <p:nvPr/>
        </p:nvGrpSpPr>
        <p:grpSpPr>
          <a:xfrm>
            <a:off x="6676803" y="4080508"/>
            <a:ext cx="2088001" cy="830997"/>
            <a:chOff x="507414" y="4843642"/>
            <a:chExt cx="2088001" cy="83099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277DE61-C764-4926-AD8C-B39B911859BA}"/>
                </a:ext>
              </a:extLst>
            </p:cNvPr>
            <p:cNvSpPr/>
            <p:nvPr/>
          </p:nvSpPr>
          <p:spPr>
            <a:xfrm>
              <a:off x="867339" y="5069679"/>
              <a:ext cx="1368152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640B4B1-F9B4-48BD-9A5F-50DE4314B51D}"/>
                </a:ext>
              </a:extLst>
            </p:cNvPr>
            <p:cNvSpPr txBox="1"/>
            <p:nvPr/>
          </p:nvSpPr>
          <p:spPr>
            <a:xfrm>
              <a:off x="507414" y="4843642"/>
              <a:ext cx="208800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Support Vector Machines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  <a:p>
              <a:pPr algn="ctr"/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19963E5E-9753-4D12-8A37-A2E5D0BEA858}"/>
              </a:ext>
            </a:extLst>
          </p:cNvPr>
          <p:cNvSpPr/>
          <p:nvPr/>
        </p:nvSpPr>
        <p:spPr>
          <a:xfrm>
            <a:off x="9433765" y="4065017"/>
            <a:ext cx="2088000" cy="2212719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Europa" panose="02000000000000000000" pitchFamily="2" charset="77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7F67D91-AD21-49F8-BA76-A252D598C1C5}"/>
              </a:ext>
            </a:extLst>
          </p:cNvPr>
          <p:cNvGrpSpPr/>
          <p:nvPr/>
        </p:nvGrpSpPr>
        <p:grpSpPr>
          <a:xfrm>
            <a:off x="9441145" y="4194469"/>
            <a:ext cx="2088000" cy="564591"/>
            <a:chOff x="507414" y="4843642"/>
            <a:chExt cx="2088000" cy="56459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00211EE-2AEB-48F3-B58C-30C6FECC0DDB}"/>
                </a:ext>
              </a:extLst>
            </p:cNvPr>
            <p:cNvSpPr/>
            <p:nvPr/>
          </p:nvSpPr>
          <p:spPr>
            <a:xfrm>
              <a:off x="867339" y="5069679"/>
              <a:ext cx="1368152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F679F23-7E2B-44EE-8290-880E4093A0B2}"/>
                </a:ext>
              </a:extLst>
            </p:cNvPr>
            <p:cNvSpPr txBox="1"/>
            <p:nvPr/>
          </p:nvSpPr>
          <p:spPr>
            <a:xfrm>
              <a:off x="507414" y="4843642"/>
              <a:ext cx="2088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MLP Classifier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12F5E8B-26F0-429E-862B-16CBA008251C}"/>
              </a:ext>
            </a:extLst>
          </p:cNvPr>
          <p:cNvCxnSpPr/>
          <p:nvPr/>
        </p:nvCxnSpPr>
        <p:spPr>
          <a:xfrm>
            <a:off x="3408242" y="4354359"/>
            <a:ext cx="354246" cy="0"/>
          </a:xfrm>
          <a:prstGeom prst="straightConnector1">
            <a:avLst/>
          </a:prstGeom>
          <a:ln w="38100">
            <a:solidFill>
              <a:schemeClr val="accent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FA1E60C-7F26-4C11-9673-5CEEAA69D427}"/>
              </a:ext>
            </a:extLst>
          </p:cNvPr>
          <p:cNvCxnSpPr/>
          <p:nvPr/>
        </p:nvCxnSpPr>
        <p:spPr>
          <a:xfrm>
            <a:off x="6165202" y="4354359"/>
            <a:ext cx="354246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A0DEA1E-EF28-4384-8014-D3679E8F2565}"/>
              </a:ext>
            </a:extLst>
          </p:cNvPr>
          <p:cNvCxnSpPr/>
          <p:nvPr/>
        </p:nvCxnSpPr>
        <p:spPr>
          <a:xfrm>
            <a:off x="8922162" y="4354359"/>
            <a:ext cx="354246" cy="0"/>
          </a:xfrm>
          <a:prstGeom prst="straightConnector1">
            <a:avLst/>
          </a:prstGeom>
          <a:ln w="38100">
            <a:solidFill>
              <a:schemeClr val="accent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1" name="Chart 16">
            <a:extLst>
              <a:ext uri="{FF2B5EF4-FFF2-40B4-BE49-F238E27FC236}">
                <a16:creationId xmlns:a16="http://schemas.microsoft.com/office/drawing/2014/main" id="{2F090A4F-9540-4D4B-83BE-5F06115B7B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07290549"/>
              </p:ext>
            </p:extLst>
          </p:nvPr>
        </p:nvGraphicFramePr>
        <p:xfrm>
          <a:off x="896816" y="1289793"/>
          <a:ext cx="10410093" cy="24901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3" name="Table 43">
            <a:extLst>
              <a:ext uri="{FF2B5EF4-FFF2-40B4-BE49-F238E27FC236}">
                <a16:creationId xmlns:a16="http://schemas.microsoft.com/office/drawing/2014/main" id="{B0ADA752-9F80-FF40-899D-262BA0FBAE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7373812"/>
              </p:ext>
            </p:extLst>
          </p:nvPr>
        </p:nvGraphicFramePr>
        <p:xfrm>
          <a:off x="416230" y="4695851"/>
          <a:ext cx="1133004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5446">
                  <a:extLst>
                    <a:ext uri="{9D8B030D-6E8A-4147-A177-3AD203B41FA5}">
                      <a16:colId xmlns:a16="http://schemas.microsoft.com/office/drawing/2014/main" val="373146235"/>
                    </a:ext>
                  </a:extLst>
                </a:gridCol>
                <a:gridCol w="2079523">
                  <a:extLst>
                    <a:ext uri="{9D8B030D-6E8A-4147-A177-3AD203B41FA5}">
                      <a16:colId xmlns:a16="http://schemas.microsoft.com/office/drawing/2014/main" val="509540670"/>
                    </a:ext>
                  </a:extLst>
                </a:gridCol>
                <a:gridCol w="693175">
                  <a:extLst>
                    <a:ext uri="{9D8B030D-6E8A-4147-A177-3AD203B41FA5}">
                      <a16:colId xmlns:a16="http://schemas.microsoft.com/office/drawing/2014/main" val="846350301"/>
                    </a:ext>
                  </a:extLst>
                </a:gridCol>
                <a:gridCol w="2064773">
                  <a:extLst>
                    <a:ext uri="{9D8B030D-6E8A-4147-A177-3AD203B41FA5}">
                      <a16:colId xmlns:a16="http://schemas.microsoft.com/office/drawing/2014/main" val="96953658"/>
                    </a:ext>
                  </a:extLst>
                </a:gridCol>
                <a:gridCol w="663679">
                  <a:extLst>
                    <a:ext uri="{9D8B030D-6E8A-4147-A177-3AD203B41FA5}">
                      <a16:colId xmlns:a16="http://schemas.microsoft.com/office/drawing/2014/main" val="2646756528"/>
                    </a:ext>
                  </a:extLst>
                </a:gridCol>
                <a:gridCol w="2079521">
                  <a:extLst>
                    <a:ext uri="{9D8B030D-6E8A-4147-A177-3AD203B41FA5}">
                      <a16:colId xmlns:a16="http://schemas.microsoft.com/office/drawing/2014/main" val="1165932206"/>
                    </a:ext>
                  </a:extLst>
                </a:gridCol>
                <a:gridCol w="678429">
                  <a:extLst>
                    <a:ext uri="{9D8B030D-6E8A-4147-A177-3AD203B41FA5}">
                      <a16:colId xmlns:a16="http://schemas.microsoft.com/office/drawing/2014/main" val="2254671123"/>
                    </a:ext>
                  </a:extLst>
                </a:gridCol>
                <a:gridCol w="2079519">
                  <a:extLst>
                    <a:ext uri="{9D8B030D-6E8A-4147-A177-3AD203B41FA5}">
                      <a16:colId xmlns:a16="http://schemas.microsoft.com/office/drawing/2014/main" val="1337054474"/>
                    </a:ext>
                  </a:extLst>
                </a:gridCol>
                <a:gridCol w="235979">
                  <a:extLst>
                    <a:ext uri="{9D8B030D-6E8A-4147-A177-3AD203B41FA5}">
                      <a16:colId xmlns:a16="http://schemas.microsoft.com/office/drawing/2014/main" val="12760689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CH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Europa" panose="02000000000000000000" pitchFamily="2" charset="77"/>
                        </a:rPr>
                        <a:t>I 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1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0.477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CH" sz="1600" b="0" dirty="0">
                        <a:solidFill>
                          <a:sysClr val="windowText" lastClr="000000"/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0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0.534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de-CH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0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0.470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de-CH" b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Europa" panose="02000000000000000000" pitchFamily="2" charset="77"/>
                        </a:rPr>
                        <a:t>0.543</a:t>
                      </a:r>
                      <a:endParaRPr lang="de-CH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de-CH" b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29901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Europa" panose="02000000000000000000" pitchFamily="2" charset="77"/>
                        </a:rPr>
                        <a:t>B 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0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0.491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CH" sz="1600" b="0" dirty="0">
                        <a:solidFill>
                          <a:sysClr val="windowText" lastClr="000000"/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0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0.533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de-CH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0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0.468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de-CH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Europa" panose="02000000000000000000" pitchFamily="2" charset="7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de-CH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32005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Europa" panose="02000000000000000000" pitchFamily="2" charset="77"/>
                        </a:rPr>
                        <a:t>B 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1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0.499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8C8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CH" sz="1600" b="0" dirty="0">
                        <a:solidFill>
                          <a:sysClr val="windowText" lastClr="000000"/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1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0.537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8C8F6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CH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1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0.395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F3F8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CH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Europa" panose="02000000000000000000" pitchFamily="2" charset="7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de-CH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221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Europa" panose="02000000000000000000" pitchFamily="2" charset="77"/>
                        </a:rPr>
                        <a:t>B 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0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0.492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CH" sz="1600" b="0" dirty="0">
                        <a:solidFill>
                          <a:sysClr val="windowText" lastClr="000000"/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1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0.518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F3F8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CH" b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sz="1600" b="1" dirty="0">
                          <a:solidFill>
                            <a:sysClr val="windowText" lastClr="000000"/>
                          </a:solidFill>
                          <a:latin typeface="Europa" panose="02000000000000000000" pitchFamily="2" charset="77"/>
                        </a:rPr>
                        <a:t>0.485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8C8F6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CH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Europa" panose="02000000000000000000" pitchFamily="2" charset="77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de-CH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Europa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1477667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05718F81-313F-2747-BA3F-3E121BC9B6AB}"/>
              </a:ext>
            </a:extLst>
          </p:cNvPr>
          <p:cNvSpPr txBox="1"/>
          <p:nvPr/>
        </p:nvSpPr>
        <p:spPr>
          <a:xfrm>
            <a:off x="391622" y="6404302"/>
            <a:ext cx="3797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>
                <a:latin typeface="Europa" panose="02000000000000000000" pitchFamily="2" charset="77"/>
              </a:rPr>
              <a:t>I = </a:t>
            </a:r>
            <a:r>
              <a:rPr lang="de-CH" dirty="0" err="1">
                <a:latin typeface="Europa" panose="02000000000000000000" pitchFamily="2" charset="77"/>
              </a:rPr>
              <a:t>Imbalanced</a:t>
            </a:r>
            <a:r>
              <a:rPr lang="de-CH" dirty="0">
                <a:latin typeface="Europa" panose="02000000000000000000" pitchFamily="2" charset="77"/>
              </a:rPr>
              <a:t>        B = Balanced</a:t>
            </a:r>
          </a:p>
        </p:txBody>
      </p:sp>
    </p:spTree>
    <p:extLst>
      <p:ext uri="{BB962C8B-B14F-4D97-AF65-F5344CB8AC3E}">
        <p14:creationId xmlns:p14="http://schemas.microsoft.com/office/powerpoint/2010/main" val="1438338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latin typeface="Europa" panose="02000000000000000000" pitchFamily="2" charset="77"/>
              </a:rPr>
              <a:t>Confusion Matrix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BB37D12-4D50-4312-9DD0-EEC955319A88}"/>
              </a:ext>
            </a:extLst>
          </p:cNvPr>
          <p:cNvSpPr/>
          <p:nvPr/>
        </p:nvSpPr>
        <p:spPr>
          <a:xfrm>
            <a:off x="902882" y="1325262"/>
            <a:ext cx="2088000" cy="540058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Europa" panose="02000000000000000000" pitchFamily="2" charset="77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788F15A-711E-46FC-A62D-4C7E534A009E}"/>
              </a:ext>
            </a:extLst>
          </p:cNvPr>
          <p:cNvGrpSpPr/>
          <p:nvPr/>
        </p:nvGrpSpPr>
        <p:grpSpPr>
          <a:xfrm>
            <a:off x="1059158" y="1435809"/>
            <a:ext cx="1728450" cy="503036"/>
            <a:chOff x="646680" y="4843642"/>
            <a:chExt cx="1728450" cy="50303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A9F976C-97B6-463C-8F0C-55F91232C8C5}"/>
                </a:ext>
              </a:extLst>
            </p:cNvPr>
            <p:cNvSpPr/>
            <p:nvPr/>
          </p:nvSpPr>
          <p:spPr>
            <a:xfrm>
              <a:off x="867339" y="5069679"/>
              <a:ext cx="1368152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  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AF5DA47-DF40-4AC7-A14A-384FED3D95C4}"/>
                </a:ext>
              </a:extLst>
            </p:cNvPr>
            <p:cNvSpPr txBox="1"/>
            <p:nvPr/>
          </p:nvSpPr>
          <p:spPr>
            <a:xfrm>
              <a:off x="646680" y="4843642"/>
              <a:ext cx="1728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Logistic Regression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  <a:p>
              <a:pPr algn="ctr"/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32C3A2BF-F4DE-4CFB-85A8-B5B5CB84E11E}"/>
              </a:ext>
            </a:extLst>
          </p:cNvPr>
          <p:cNvSpPr/>
          <p:nvPr/>
        </p:nvSpPr>
        <p:spPr>
          <a:xfrm>
            <a:off x="3659842" y="1341278"/>
            <a:ext cx="2088000" cy="524042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Europa" panose="02000000000000000000" pitchFamily="2" charset="77"/>
            </a:endParaRPr>
          </a:p>
        </p:txBody>
      </p:sp>
      <p:graphicFrame>
        <p:nvGraphicFramePr>
          <p:cNvPr id="35" name="Table 35">
            <a:extLst>
              <a:ext uri="{FF2B5EF4-FFF2-40B4-BE49-F238E27FC236}">
                <a16:creationId xmlns:a16="http://schemas.microsoft.com/office/drawing/2014/main" id="{7A0260AF-6F3C-A94C-AFE5-58B9D5B803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903860"/>
              </p:ext>
            </p:extLst>
          </p:nvPr>
        </p:nvGraphicFramePr>
        <p:xfrm>
          <a:off x="805597" y="2261845"/>
          <a:ext cx="10558904" cy="4055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39726">
                  <a:extLst>
                    <a:ext uri="{9D8B030D-6E8A-4147-A177-3AD203B41FA5}">
                      <a16:colId xmlns:a16="http://schemas.microsoft.com/office/drawing/2014/main" val="2517823158"/>
                    </a:ext>
                  </a:extLst>
                </a:gridCol>
                <a:gridCol w="2639726">
                  <a:extLst>
                    <a:ext uri="{9D8B030D-6E8A-4147-A177-3AD203B41FA5}">
                      <a16:colId xmlns:a16="http://schemas.microsoft.com/office/drawing/2014/main" val="2288665133"/>
                    </a:ext>
                  </a:extLst>
                </a:gridCol>
                <a:gridCol w="2639726">
                  <a:extLst>
                    <a:ext uri="{9D8B030D-6E8A-4147-A177-3AD203B41FA5}">
                      <a16:colId xmlns:a16="http://schemas.microsoft.com/office/drawing/2014/main" val="2321412152"/>
                    </a:ext>
                  </a:extLst>
                </a:gridCol>
                <a:gridCol w="2639726">
                  <a:extLst>
                    <a:ext uri="{9D8B030D-6E8A-4147-A177-3AD203B41FA5}">
                      <a16:colId xmlns:a16="http://schemas.microsoft.com/office/drawing/2014/main" val="3974475128"/>
                    </a:ext>
                  </a:extLst>
                </a:gridCol>
              </a:tblGrid>
              <a:tr h="2027578"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C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C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C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5709825"/>
                  </a:ext>
                </a:extLst>
              </a:tr>
              <a:tr h="2027578"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CH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6355571"/>
                  </a:ext>
                </a:extLst>
              </a:tr>
            </a:tbl>
          </a:graphicData>
        </a:graphic>
      </p:graphicFrame>
      <p:grpSp>
        <p:nvGrpSpPr>
          <p:cNvPr id="8" name="Group 7">
            <a:extLst>
              <a:ext uri="{FF2B5EF4-FFF2-40B4-BE49-F238E27FC236}">
                <a16:creationId xmlns:a16="http://schemas.microsoft.com/office/drawing/2014/main" id="{D149F4E2-62CE-4F86-8659-6E5FF80BE0B7}"/>
              </a:ext>
            </a:extLst>
          </p:cNvPr>
          <p:cNvGrpSpPr/>
          <p:nvPr/>
        </p:nvGrpSpPr>
        <p:grpSpPr>
          <a:xfrm>
            <a:off x="3862410" y="1435809"/>
            <a:ext cx="1682866" cy="503036"/>
            <a:chOff x="710691" y="4843642"/>
            <a:chExt cx="1682866" cy="50303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5D86D05-C243-4945-826C-AB21FE4E6A2A}"/>
                </a:ext>
              </a:extLst>
            </p:cNvPr>
            <p:cNvSpPr/>
            <p:nvPr/>
          </p:nvSpPr>
          <p:spPr>
            <a:xfrm>
              <a:off x="867339" y="5069679"/>
              <a:ext cx="1368152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EBC5753-63AC-46D5-B29B-5E86FCF888D3}"/>
                </a:ext>
              </a:extLst>
            </p:cNvPr>
            <p:cNvSpPr txBox="1"/>
            <p:nvPr/>
          </p:nvSpPr>
          <p:spPr>
            <a:xfrm>
              <a:off x="710691" y="4843642"/>
              <a:ext cx="16828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Random Forest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9B340655-1F1A-4728-A412-67625345F15A}"/>
              </a:ext>
            </a:extLst>
          </p:cNvPr>
          <p:cNvSpPr/>
          <p:nvPr/>
        </p:nvSpPr>
        <p:spPr>
          <a:xfrm>
            <a:off x="6416802" y="1325262"/>
            <a:ext cx="2088000" cy="524042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Europa" panose="02000000000000000000" pitchFamily="2" charset="77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4BB1BEC-660E-4C6C-8A83-15F993A1A2D9}"/>
              </a:ext>
            </a:extLst>
          </p:cNvPr>
          <p:cNvGrpSpPr/>
          <p:nvPr/>
        </p:nvGrpSpPr>
        <p:grpSpPr>
          <a:xfrm>
            <a:off x="6416801" y="1435809"/>
            <a:ext cx="2088001" cy="503036"/>
            <a:chOff x="507414" y="4843642"/>
            <a:chExt cx="2088001" cy="50303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277DE61-C764-4926-AD8C-B39B911859BA}"/>
                </a:ext>
              </a:extLst>
            </p:cNvPr>
            <p:cNvSpPr/>
            <p:nvPr/>
          </p:nvSpPr>
          <p:spPr>
            <a:xfrm>
              <a:off x="867339" y="5069679"/>
              <a:ext cx="1368152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640B4B1-F9B4-48BD-9A5F-50DE4314B51D}"/>
                </a:ext>
              </a:extLst>
            </p:cNvPr>
            <p:cNvSpPr txBox="1"/>
            <p:nvPr/>
          </p:nvSpPr>
          <p:spPr>
            <a:xfrm>
              <a:off x="507414" y="4843642"/>
              <a:ext cx="20880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Support Vector Machines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  <a:p>
              <a:pPr algn="ctr"/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19963E5E-9753-4D12-8A37-A2E5D0BEA858}"/>
              </a:ext>
            </a:extLst>
          </p:cNvPr>
          <p:cNvSpPr/>
          <p:nvPr/>
        </p:nvSpPr>
        <p:spPr>
          <a:xfrm>
            <a:off x="9173763" y="1325262"/>
            <a:ext cx="2088000" cy="524042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Europa" panose="02000000000000000000" pitchFamily="2" charset="77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7F67D91-AD21-49F8-BA76-A252D598C1C5}"/>
              </a:ext>
            </a:extLst>
          </p:cNvPr>
          <p:cNvGrpSpPr/>
          <p:nvPr/>
        </p:nvGrpSpPr>
        <p:grpSpPr>
          <a:xfrm>
            <a:off x="9173762" y="1435809"/>
            <a:ext cx="2088000" cy="503036"/>
            <a:chOff x="507414" y="4843642"/>
            <a:chExt cx="2088000" cy="50303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00211EE-2AEB-48F3-B58C-30C6FECC0DDB}"/>
                </a:ext>
              </a:extLst>
            </p:cNvPr>
            <p:cNvSpPr/>
            <p:nvPr/>
          </p:nvSpPr>
          <p:spPr>
            <a:xfrm>
              <a:off x="867339" y="5069679"/>
              <a:ext cx="1368152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F679F23-7E2B-44EE-8290-880E4093A0B2}"/>
                </a:ext>
              </a:extLst>
            </p:cNvPr>
            <p:cNvSpPr txBox="1"/>
            <p:nvPr/>
          </p:nvSpPr>
          <p:spPr>
            <a:xfrm>
              <a:off x="507414" y="4843642"/>
              <a:ext cx="2088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Europa" panose="02000000000000000000" pitchFamily="2" charset="77"/>
                  <a:cs typeface="Arial" pitchFamily="34" charset="0"/>
                </a:rPr>
                <a:t>MLP Classifier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Europa" panose="02000000000000000000" pitchFamily="2" charset="77"/>
                <a:cs typeface="Arial" pitchFamily="34" charset="0"/>
              </a:endParaRPr>
            </a:p>
          </p:txBody>
        </p:sp>
      </p:grp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12F5E8B-26F0-429E-862B-16CBA008251C}"/>
              </a:ext>
            </a:extLst>
          </p:cNvPr>
          <p:cNvCxnSpPr/>
          <p:nvPr/>
        </p:nvCxnSpPr>
        <p:spPr>
          <a:xfrm>
            <a:off x="3148240" y="1592608"/>
            <a:ext cx="354246" cy="0"/>
          </a:xfrm>
          <a:prstGeom prst="straightConnector1">
            <a:avLst/>
          </a:prstGeom>
          <a:ln w="38100">
            <a:solidFill>
              <a:schemeClr val="accent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FA1E60C-7F26-4C11-9673-5CEEAA69D427}"/>
              </a:ext>
            </a:extLst>
          </p:cNvPr>
          <p:cNvCxnSpPr/>
          <p:nvPr/>
        </p:nvCxnSpPr>
        <p:spPr>
          <a:xfrm>
            <a:off x="5905200" y="1592608"/>
            <a:ext cx="354246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A0DEA1E-EF28-4384-8014-D3679E8F2565}"/>
              </a:ext>
            </a:extLst>
          </p:cNvPr>
          <p:cNvCxnSpPr/>
          <p:nvPr/>
        </p:nvCxnSpPr>
        <p:spPr>
          <a:xfrm>
            <a:off x="8662160" y="1592608"/>
            <a:ext cx="354246" cy="0"/>
          </a:xfrm>
          <a:prstGeom prst="straightConnector1">
            <a:avLst/>
          </a:prstGeom>
          <a:ln w="38100">
            <a:solidFill>
              <a:schemeClr val="accent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>
            <a:extLst>
              <a:ext uri="{FF2B5EF4-FFF2-40B4-BE49-F238E27FC236}">
                <a16:creationId xmlns:a16="http://schemas.microsoft.com/office/drawing/2014/main" id="{7575A624-AC2B-524D-911F-8352BE806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9818" y="2351894"/>
            <a:ext cx="2203042" cy="1548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A15C9975-A9D5-4F4E-BC23-66CECC0A1C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2172" y="2351894"/>
            <a:ext cx="2202249" cy="15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881DDEE5-7F84-1041-868B-3570DCC2A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9818" y="4352074"/>
            <a:ext cx="2203042" cy="1548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7F610047-3A49-104C-966F-A7EBC49E5D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2172" y="4352353"/>
            <a:ext cx="2202249" cy="15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>
            <a:extLst>
              <a:ext uri="{FF2B5EF4-FFF2-40B4-BE49-F238E27FC236}">
                <a16:creationId xmlns:a16="http://schemas.microsoft.com/office/drawing/2014/main" id="{EC668677-752A-FD4C-B2A9-F0131F1946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776" y="4352353"/>
            <a:ext cx="2202249" cy="15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4" name="Picture 26">
            <a:extLst>
              <a:ext uri="{FF2B5EF4-FFF2-40B4-BE49-F238E27FC236}">
                <a16:creationId xmlns:a16="http://schemas.microsoft.com/office/drawing/2014/main" id="{B8FE8BDD-4A3B-624A-BA7A-F64480AB64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0592" y="2351894"/>
            <a:ext cx="2202250" cy="15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>
            <a:extLst>
              <a:ext uri="{FF2B5EF4-FFF2-40B4-BE49-F238E27FC236}">
                <a16:creationId xmlns:a16="http://schemas.microsoft.com/office/drawing/2014/main" id="{9FB48CB1-63D5-9643-B717-10E702AD37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158" y="2360603"/>
            <a:ext cx="2202249" cy="15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DA14AAA1-BC72-494B-A536-26DED74B7DB8}"/>
              </a:ext>
            </a:extLst>
          </p:cNvPr>
          <p:cNvSpPr txBox="1"/>
          <p:nvPr/>
        </p:nvSpPr>
        <p:spPr>
          <a:xfrm>
            <a:off x="827499" y="3898758"/>
            <a:ext cx="2597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 err="1">
                <a:latin typeface="Europa" panose="02000000000000000000" pitchFamily="2" charset="77"/>
              </a:rPr>
              <a:t>Imbalanced</a:t>
            </a:r>
            <a:r>
              <a:rPr lang="de-CH" dirty="0">
                <a:latin typeface="Europa" panose="02000000000000000000" pitchFamily="2" charset="77"/>
              </a:rPr>
              <a:t> 30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79025E3-7C07-7D45-999C-CCDD52CC7898}"/>
              </a:ext>
            </a:extLst>
          </p:cNvPr>
          <p:cNvSpPr txBox="1"/>
          <p:nvPr/>
        </p:nvSpPr>
        <p:spPr>
          <a:xfrm>
            <a:off x="1346384" y="5945938"/>
            <a:ext cx="1627795" cy="380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>
                <a:latin typeface="Europa" panose="02000000000000000000" pitchFamily="2" charset="77"/>
              </a:rPr>
              <a:t>Balanced 50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32D8A93-F534-E54B-A0D1-640AC301378A}"/>
              </a:ext>
            </a:extLst>
          </p:cNvPr>
          <p:cNvSpPr txBox="1"/>
          <p:nvPr/>
        </p:nvSpPr>
        <p:spPr>
          <a:xfrm>
            <a:off x="3487606" y="3899894"/>
            <a:ext cx="2597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 err="1">
                <a:latin typeface="Europa" panose="02000000000000000000" pitchFamily="2" charset="77"/>
              </a:rPr>
              <a:t>Imbalanced</a:t>
            </a:r>
            <a:r>
              <a:rPr lang="de-CH" dirty="0">
                <a:latin typeface="Europa" panose="02000000000000000000" pitchFamily="2" charset="77"/>
              </a:rPr>
              <a:t> 30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F297244-A81E-844D-BBF2-AB842A830091}"/>
              </a:ext>
            </a:extLst>
          </p:cNvPr>
          <p:cNvSpPr txBox="1"/>
          <p:nvPr/>
        </p:nvSpPr>
        <p:spPr>
          <a:xfrm>
            <a:off x="6106951" y="3898758"/>
            <a:ext cx="2597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 err="1">
                <a:latin typeface="Europa" panose="02000000000000000000" pitchFamily="2" charset="77"/>
              </a:rPr>
              <a:t>Imbalanced</a:t>
            </a:r>
            <a:r>
              <a:rPr lang="de-CH" dirty="0">
                <a:latin typeface="Europa" panose="02000000000000000000" pitchFamily="2" charset="77"/>
              </a:rPr>
              <a:t> 30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3C7DCA6-9D31-8A40-84D4-135550EDF8BA}"/>
              </a:ext>
            </a:extLst>
          </p:cNvPr>
          <p:cNvSpPr txBox="1"/>
          <p:nvPr/>
        </p:nvSpPr>
        <p:spPr>
          <a:xfrm>
            <a:off x="8724707" y="3898758"/>
            <a:ext cx="2639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 err="1">
                <a:latin typeface="Europa" panose="02000000000000000000" pitchFamily="2" charset="77"/>
              </a:rPr>
              <a:t>Imbalanced</a:t>
            </a:r>
            <a:r>
              <a:rPr lang="de-CH" dirty="0">
                <a:latin typeface="Europa" panose="02000000000000000000" pitchFamily="2" charset="77"/>
              </a:rPr>
              <a:t> 30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7D31CDD-755C-034D-90D0-470916A62C08}"/>
              </a:ext>
            </a:extLst>
          </p:cNvPr>
          <p:cNvSpPr txBox="1"/>
          <p:nvPr/>
        </p:nvSpPr>
        <p:spPr>
          <a:xfrm>
            <a:off x="3891962" y="5920592"/>
            <a:ext cx="1627795" cy="380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>
                <a:latin typeface="Europa" panose="02000000000000000000" pitchFamily="2" charset="77"/>
              </a:rPr>
              <a:t>Balanced 30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6B39555-2702-E644-AB04-96154359BDD9}"/>
              </a:ext>
            </a:extLst>
          </p:cNvPr>
          <p:cNvSpPr txBox="1"/>
          <p:nvPr/>
        </p:nvSpPr>
        <p:spPr>
          <a:xfrm>
            <a:off x="6649629" y="5941060"/>
            <a:ext cx="1627795" cy="380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>
                <a:latin typeface="Europa" panose="02000000000000000000" pitchFamily="2" charset="77"/>
              </a:rPr>
              <a:t>Balanced 30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19188E8-B1ED-2D4B-A169-ED927F2D636A}"/>
              </a:ext>
            </a:extLst>
          </p:cNvPr>
          <p:cNvSpPr/>
          <p:nvPr/>
        </p:nvSpPr>
        <p:spPr>
          <a:xfrm>
            <a:off x="8728965" y="6303898"/>
            <a:ext cx="303415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30645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A1CA93-D859-420F-B59D-CDE7B8D6315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ln>
            <a:noFill/>
          </a:ln>
        </p:spPr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DE61562E-6A68-DD42-882B-48E3C39C0388}"/>
              </a:ext>
            </a:extLst>
          </p:cNvPr>
          <p:cNvSpPr txBox="1">
            <a:spLocks/>
          </p:cNvSpPr>
          <p:nvPr/>
        </p:nvSpPr>
        <p:spPr>
          <a:xfrm>
            <a:off x="8133349" y="958083"/>
            <a:ext cx="3978440" cy="595901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en-US" sz="3600" spc="300" dirty="0">
                <a:latin typeface="+mj-lt"/>
              </a:rPr>
              <a:t>Improvements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C4C113-53C7-8D49-9EFE-E95AC2D4CFC4}"/>
              </a:ext>
            </a:extLst>
          </p:cNvPr>
          <p:cNvSpPr txBox="1"/>
          <p:nvPr/>
        </p:nvSpPr>
        <p:spPr>
          <a:xfrm>
            <a:off x="3638286" y="3001375"/>
            <a:ext cx="2637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latin typeface="Europa" panose="02000000000000000000" pitchFamily="2" charset="77"/>
              </a:rPr>
              <a:t>ML </a:t>
            </a:r>
            <a:r>
              <a:rPr lang="de-CH" sz="2400" dirty="0" err="1">
                <a:latin typeface="Europa" panose="02000000000000000000" pitchFamily="2" charset="77"/>
              </a:rPr>
              <a:t>Algorithms</a:t>
            </a:r>
            <a:endParaRPr lang="de-CH" sz="2400" dirty="0">
              <a:latin typeface="Europa" panose="02000000000000000000" pitchFamily="2" charset="7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DF2F19-69DC-AF4C-BB45-B552B3A61B28}"/>
              </a:ext>
            </a:extLst>
          </p:cNvPr>
          <p:cNvSpPr txBox="1"/>
          <p:nvPr/>
        </p:nvSpPr>
        <p:spPr>
          <a:xfrm>
            <a:off x="4488522" y="1971970"/>
            <a:ext cx="2092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 err="1">
                <a:latin typeface="Europa" panose="02000000000000000000" pitchFamily="2" charset="77"/>
              </a:rPr>
              <a:t>Preprocessing</a:t>
            </a:r>
            <a:endParaRPr lang="de-CH" sz="2400" dirty="0">
              <a:latin typeface="Europa" panose="02000000000000000000" pitchFamily="2" charset="7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34C8AD-3AA3-2940-95A5-3F04152EBC66}"/>
              </a:ext>
            </a:extLst>
          </p:cNvPr>
          <p:cNvSpPr txBox="1"/>
          <p:nvPr/>
        </p:nvSpPr>
        <p:spPr>
          <a:xfrm>
            <a:off x="954747" y="4068723"/>
            <a:ext cx="4083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latin typeface="Europa" panose="02000000000000000000" pitchFamily="2" charset="77"/>
              </a:rPr>
              <a:t>Evaluation &amp; Financial </a:t>
            </a:r>
            <a:r>
              <a:rPr lang="de-CH" sz="2400" dirty="0" err="1">
                <a:latin typeface="Europa" panose="02000000000000000000" pitchFamily="2" charset="77"/>
              </a:rPr>
              <a:t>Theory</a:t>
            </a:r>
            <a:endParaRPr lang="de-CH" sz="2400" dirty="0">
              <a:latin typeface="Europa" panose="02000000000000000000" pitchFamily="2" charset="77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913B9C-452C-FB43-A941-11F4938DEBE9}"/>
              </a:ext>
            </a:extLst>
          </p:cNvPr>
          <p:cNvCxnSpPr>
            <a:cxnSpLocks/>
          </p:cNvCxnSpPr>
          <p:nvPr/>
        </p:nvCxnSpPr>
        <p:spPr>
          <a:xfrm>
            <a:off x="6580531" y="2218845"/>
            <a:ext cx="959258" cy="0"/>
          </a:xfrm>
          <a:prstGeom prst="line">
            <a:avLst/>
          </a:prstGeom>
          <a:ln w="2540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1B9FEBE-BB0A-C446-8E30-34F9F6F0AA76}"/>
              </a:ext>
            </a:extLst>
          </p:cNvPr>
          <p:cNvCxnSpPr>
            <a:cxnSpLocks/>
          </p:cNvCxnSpPr>
          <p:nvPr/>
        </p:nvCxnSpPr>
        <p:spPr>
          <a:xfrm>
            <a:off x="5743074" y="3243761"/>
            <a:ext cx="1846865" cy="0"/>
          </a:xfrm>
          <a:prstGeom prst="line">
            <a:avLst/>
          </a:prstGeom>
          <a:ln w="2540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03EE105-056C-4148-AFBF-FF004233E401}"/>
              </a:ext>
            </a:extLst>
          </p:cNvPr>
          <p:cNvCxnSpPr>
            <a:cxnSpLocks/>
          </p:cNvCxnSpPr>
          <p:nvPr/>
        </p:nvCxnSpPr>
        <p:spPr>
          <a:xfrm>
            <a:off x="5088615" y="4318582"/>
            <a:ext cx="2501324" cy="0"/>
          </a:xfrm>
          <a:prstGeom prst="line">
            <a:avLst/>
          </a:prstGeom>
          <a:ln w="2540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A613769-37B2-DE45-B430-885F10A24DEC}"/>
              </a:ext>
            </a:extLst>
          </p:cNvPr>
          <p:cNvSpPr txBox="1"/>
          <p:nvPr/>
        </p:nvSpPr>
        <p:spPr>
          <a:xfrm>
            <a:off x="7908758" y="2084264"/>
            <a:ext cx="29998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>
                <a:latin typeface="Europa" panose="02000000000000000000" pitchFamily="2" charset="77"/>
              </a:rPr>
              <a:t>NaN</a:t>
            </a:r>
            <a:r>
              <a:rPr lang="de-CH" dirty="0">
                <a:latin typeface="Europa" panose="02000000000000000000" pitchFamily="2" charset="77"/>
              </a:rPr>
              <a:t> MCAR?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latin typeface="Europa" panose="02000000000000000000" pitchFamily="2" charset="77"/>
              </a:rPr>
              <a:t>PCA </a:t>
            </a:r>
            <a:r>
              <a:rPr lang="de-CH" dirty="0" err="1">
                <a:latin typeface="Europa" panose="02000000000000000000" pitchFamily="2" charset="77"/>
              </a:rPr>
              <a:t>for</a:t>
            </a:r>
            <a:r>
              <a:rPr lang="de-CH" dirty="0">
                <a:latin typeface="Europa" panose="02000000000000000000" pitchFamily="2" charset="77"/>
              </a:rPr>
              <a:t> </a:t>
            </a:r>
            <a:r>
              <a:rPr lang="de-CH" dirty="0" err="1">
                <a:latin typeface="Europa" panose="02000000000000000000" pitchFamily="2" charset="77"/>
              </a:rPr>
              <a:t>outlier</a:t>
            </a:r>
            <a:r>
              <a:rPr lang="de-CH" dirty="0">
                <a:latin typeface="Europa" panose="02000000000000000000" pitchFamily="2" charset="77"/>
              </a:rPr>
              <a:t> </a:t>
            </a:r>
            <a:r>
              <a:rPr lang="de-CH" dirty="0" err="1">
                <a:latin typeface="Europa" panose="02000000000000000000" pitchFamily="2" charset="77"/>
              </a:rPr>
              <a:t>detection</a:t>
            </a:r>
            <a:endParaRPr lang="de-CH" dirty="0">
              <a:latin typeface="Europa" panose="02000000000000000000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latin typeface="Europa" panose="02000000000000000000" pitchFamily="2" charset="77"/>
              </a:rPr>
              <a:t>Feature </a:t>
            </a:r>
            <a:r>
              <a:rPr lang="de-CH" dirty="0" err="1">
                <a:latin typeface="Europa" panose="02000000000000000000" pitchFamily="2" charset="77"/>
              </a:rPr>
              <a:t>engineering</a:t>
            </a:r>
            <a:endParaRPr lang="de-CH" dirty="0">
              <a:latin typeface="Europa" panose="02000000000000000000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>
              <a:latin typeface="Europa" panose="02000000000000000000" pitchFamily="2" charset="7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195DF8C-35C5-9E49-BE55-F50A13DBD43B}"/>
              </a:ext>
            </a:extLst>
          </p:cNvPr>
          <p:cNvSpPr txBox="1"/>
          <p:nvPr/>
        </p:nvSpPr>
        <p:spPr>
          <a:xfrm>
            <a:off x="7908757" y="3085537"/>
            <a:ext cx="37538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latin typeface="Europa" panose="02000000000000000000" pitchFamily="2" charset="77"/>
              </a:rPr>
              <a:t>Hyperparameter </a:t>
            </a:r>
            <a:r>
              <a:rPr lang="de-CH" dirty="0" err="1">
                <a:latin typeface="Europa" panose="02000000000000000000" pitchFamily="2" charset="77"/>
              </a:rPr>
              <a:t>tuning</a:t>
            </a:r>
            <a:endParaRPr lang="de-CH" dirty="0">
              <a:latin typeface="Europa" panose="02000000000000000000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latin typeface="Europa" panose="02000000000000000000" pitchFamily="2" charset="77"/>
              </a:rPr>
              <a:t>Multi-</a:t>
            </a:r>
            <a:r>
              <a:rPr lang="de-CH" dirty="0" err="1">
                <a:latin typeface="Europa" panose="02000000000000000000" pitchFamily="2" charset="77"/>
              </a:rPr>
              <a:t>layered</a:t>
            </a:r>
            <a:r>
              <a:rPr lang="de-CH" dirty="0">
                <a:latin typeface="Europa" panose="02000000000000000000" pitchFamily="2" charset="77"/>
              </a:rPr>
              <a:t> </a:t>
            </a:r>
            <a:r>
              <a:rPr lang="de-CH" dirty="0" err="1">
                <a:latin typeface="Europa" panose="02000000000000000000" pitchFamily="2" charset="77"/>
              </a:rPr>
              <a:t>neural</a:t>
            </a:r>
            <a:r>
              <a:rPr lang="de-CH" dirty="0">
                <a:latin typeface="Europa" panose="02000000000000000000" pitchFamily="2" charset="77"/>
              </a:rPr>
              <a:t> </a:t>
            </a:r>
            <a:r>
              <a:rPr lang="de-CH" dirty="0" err="1">
                <a:latin typeface="Europa" panose="02000000000000000000" pitchFamily="2" charset="77"/>
              </a:rPr>
              <a:t>network</a:t>
            </a:r>
            <a:endParaRPr lang="de-CH" dirty="0">
              <a:latin typeface="Europa" panose="02000000000000000000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latin typeface="Europa" panose="02000000000000000000" pitchFamily="2" charset="77"/>
              </a:rPr>
              <a:t>Other ML </a:t>
            </a:r>
            <a:r>
              <a:rPr lang="de-CH" dirty="0" err="1">
                <a:latin typeface="Europa" panose="02000000000000000000" pitchFamily="2" charset="77"/>
              </a:rPr>
              <a:t>algorithms</a:t>
            </a:r>
            <a:endParaRPr lang="de-CH" dirty="0">
              <a:latin typeface="Europa" panose="02000000000000000000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>
              <a:latin typeface="Europa" panose="02000000000000000000" pitchFamily="2" charset="7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2DE6D5A-F164-BC4C-8032-A582D301617D}"/>
              </a:ext>
            </a:extLst>
          </p:cNvPr>
          <p:cNvSpPr txBox="1"/>
          <p:nvPr/>
        </p:nvSpPr>
        <p:spPr>
          <a:xfrm>
            <a:off x="7908758" y="4134936"/>
            <a:ext cx="39784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latin typeface="Europa" panose="02000000000000000000" pitchFamily="2" charset="77"/>
              </a:rPr>
              <a:t>Regression of stock </a:t>
            </a:r>
            <a:r>
              <a:rPr lang="de-CH" dirty="0" err="1">
                <a:latin typeface="Europa" panose="02000000000000000000" pitchFamily="2" charset="77"/>
              </a:rPr>
              <a:t>performance</a:t>
            </a:r>
            <a:endParaRPr lang="de-CH" dirty="0">
              <a:latin typeface="Europa" panose="02000000000000000000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latin typeface="Europa" panose="02000000000000000000" pitchFamily="2" charset="77"/>
              </a:rPr>
              <a:t>Custom </a:t>
            </a:r>
            <a:r>
              <a:rPr lang="de-CH" dirty="0" err="1">
                <a:latin typeface="Europa" panose="02000000000000000000" pitchFamily="2" charset="77"/>
              </a:rPr>
              <a:t>evaluation</a:t>
            </a:r>
            <a:r>
              <a:rPr lang="de-CH" dirty="0">
                <a:latin typeface="Europa" panose="02000000000000000000" pitchFamily="2" charset="77"/>
              </a:rPr>
              <a:t> </a:t>
            </a:r>
            <a:r>
              <a:rPr lang="de-CH" dirty="0" err="1">
                <a:latin typeface="Europa" panose="02000000000000000000" pitchFamily="2" charset="77"/>
              </a:rPr>
              <a:t>metric</a:t>
            </a:r>
            <a:endParaRPr lang="de-CH" dirty="0">
              <a:latin typeface="Europa" panose="02000000000000000000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 err="1">
                <a:latin typeface="Europa" panose="02000000000000000000" pitchFamily="2" charset="77"/>
              </a:rPr>
              <a:t>Implementing</a:t>
            </a:r>
            <a:r>
              <a:rPr lang="de-CH" dirty="0">
                <a:latin typeface="Europa" panose="02000000000000000000" pitchFamily="2" charset="77"/>
              </a:rPr>
              <a:t> </a:t>
            </a:r>
            <a:r>
              <a:rPr lang="de-CH" dirty="0" err="1">
                <a:latin typeface="Europa" panose="02000000000000000000" pitchFamily="2" charset="77"/>
              </a:rPr>
              <a:t>needs</a:t>
            </a:r>
            <a:r>
              <a:rPr lang="de-CH" dirty="0">
                <a:latin typeface="Europa" panose="02000000000000000000" pitchFamily="2" charset="77"/>
              </a:rPr>
              <a:t> of </a:t>
            </a:r>
            <a:r>
              <a:rPr lang="de-CH" dirty="0" err="1">
                <a:latin typeface="Europa" panose="02000000000000000000" pitchFamily="2" charset="77"/>
              </a:rPr>
              <a:t>specific</a:t>
            </a:r>
            <a:r>
              <a:rPr lang="de-CH" dirty="0">
                <a:latin typeface="Europa" panose="02000000000000000000" pitchFamily="2" charset="77"/>
              </a:rPr>
              <a:t> </a:t>
            </a:r>
            <a:r>
              <a:rPr lang="de-CH" dirty="0" err="1">
                <a:latin typeface="Europa" panose="02000000000000000000" pitchFamily="2" charset="77"/>
              </a:rPr>
              <a:t>investors</a:t>
            </a:r>
            <a:endParaRPr lang="de-CH" dirty="0">
              <a:latin typeface="Europa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42988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 4" descr="A screen shot of a computer&#10;&#10;Description automatically generated with low confidence">
            <a:extLst>
              <a:ext uri="{FF2B5EF4-FFF2-40B4-BE49-F238E27FC236}">
                <a16:creationId xmlns:a16="http://schemas.microsoft.com/office/drawing/2014/main" id="{D14EE748-556F-3D43-B0C2-5E415427DE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9550FC5-BAAD-3F44-B4B6-C8248D73D5C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58551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latin typeface="Europa" panose="02000000000000000000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D8BFFE-237E-614C-B4F3-AB6F7D22FD7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5000"/>
          </a:blip>
          <a:srcRect l="1" r="9275"/>
          <a:stretch/>
        </p:blipFill>
        <p:spPr>
          <a:xfrm>
            <a:off x="-7605" y="0"/>
            <a:ext cx="8294355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E78391-51E8-E949-B306-DE971F66713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5000"/>
          </a:blip>
          <a:srcRect l="6459" r="50941"/>
          <a:stretch/>
        </p:blipFill>
        <p:spPr>
          <a:xfrm>
            <a:off x="8294355" y="-10"/>
            <a:ext cx="3894597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8F2FBC2-36C4-E14D-B8E3-F9D41D804A8B}"/>
              </a:ext>
            </a:extLst>
          </p:cNvPr>
          <p:cNvSpPr/>
          <p:nvPr/>
        </p:nvSpPr>
        <p:spPr>
          <a:xfrm>
            <a:off x="2889160" y="32680"/>
            <a:ext cx="6407584" cy="6858000"/>
          </a:xfrm>
          <a:prstGeom prst="rect">
            <a:avLst/>
          </a:prstGeom>
          <a:gradFill flip="none" rotWithShape="1">
            <a:gsLst>
              <a:gs pos="27000">
                <a:srgbClr val="000000">
                  <a:alpha val="94246"/>
                </a:srgbClr>
              </a:gs>
              <a:gs pos="43000">
                <a:srgbClr val="000000">
                  <a:alpha val="68523"/>
                </a:srgbClr>
              </a:gs>
              <a:gs pos="56000">
                <a:srgbClr val="000000">
                  <a:alpha val="40872"/>
                </a:srgbClr>
              </a:gs>
              <a:gs pos="72000">
                <a:srgbClr val="000000">
                  <a:alpha val="7905"/>
                </a:srgbClr>
              </a:gs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14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latin typeface="Europa" panose="02000000000000000000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124B4D-4A61-1748-BE30-BA82525647EF}"/>
              </a:ext>
            </a:extLst>
          </p:cNvPr>
          <p:cNvSpPr txBox="1"/>
          <p:nvPr/>
        </p:nvSpPr>
        <p:spPr>
          <a:xfrm>
            <a:off x="3755763" y="2325894"/>
            <a:ext cx="5035984" cy="31393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latin typeface="Europa" panose="02000000000000000000" pitchFamily="2" charset="77"/>
                <a:cs typeface="Arial" pitchFamily="34" charset="0"/>
              </a:rPr>
              <a:t>Thank you.</a:t>
            </a:r>
          </a:p>
          <a:p>
            <a:pPr algn="r"/>
            <a:endParaRPr lang="en-US" altLang="ko-KR" sz="2400" b="1" dirty="0">
              <a:solidFill>
                <a:schemeClr val="bg1"/>
              </a:solidFill>
              <a:latin typeface="Europa" panose="02000000000000000000" pitchFamily="2" charset="77"/>
              <a:cs typeface="Arial" pitchFamily="34" charset="0"/>
            </a:endParaRPr>
          </a:p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Europa" panose="02000000000000000000" pitchFamily="2" charset="77"/>
                <a:cs typeface="Arial" pitchFamily="34" charset="0"/>
              </a:rPr>
              <a:t>For any inputs, </a:t>
            </a:r>
          </a:p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Europa" panose="02000000000000000000" pitchFamily="2" charset="77"/>
                <a:cs typeface="Arial" pitchFamily="34" charset="0"/>
              </a:rPr>
              <a:t>please contact us</a:t>
            </a:r>
          </a:p>
          <a:p>
            <a:pPr algn="r"/>
            <a:endParaRPr lang="en-US" altLang="ko-KR" sz="2000" b="1" dirty="0">
              <a:solidFill>
                <a:schemeClr val="bg1"/>
              </a:solidFill>
              <a:latin typeface="Europa" panose="02000000000000000000" pitchFamily="2" charset="77"/>
              <a:cs typeface="Arial" pitchFamily="34" charset="0"/>
            </a:endParaRPr>
          </a:p>
          <a:p>
            <a:pPr algn="r"/>
            <a:endParaRPr lang="en-US" altLang="ko-KR" sz="2000" b="1" dirty="0">
              <a:solidFill>
                <a:schemeClr val="bg1"/>
              </a:solidFill>
              <a:latin typeface="Europa" panose="02000000000000000000" pitchFamily="2" charset="77"/>
              <a:cs typeface="Arial" pitchFamily="34" charset="0"/>
            </a:endParaRPr>
          </a:p>
          <a:p>
            <a:pPr algn="r"/>
            <a:endParaRPr lang="en-US" altLang="ko-KR" sz="2000" b="1" dirty="0">
              <a:solidFill>
                <a:schemeClr val="bg1"/>
              </a:solidFill>
              <a:latin typeface="Europa" panose="02000000000000000000" pitchFamily="2" charset="77"/>
              <a:cs typeface="Arial" pitchFamily="34" charset="0"/>
            </a:endParaRPr>
          </a:p>
          <a:p>
            <a:pPr algn="r"/>
            <a:endParaRPr lang="ko-KR" altLang="en-US" b="1" dirty="0">
              <a:solidFill>
                <a:schemeClr val="bg1"/>
              </a:solidFill>
              <a:latin typeface="Europa" panose="02000000000000000000" pitchFamily="2" charset="77"/>
              <a:cs typeface="Arial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F51839-E6BE-CB41-B219-1340BA2ABF0C}"/>
              </a:ext>
            </a:extLst>
          </p:cNvPr>
          <p:cNvSpPr/>
          <p:nvPr/>
        </p:nvSpPr>
        <p:spPr>
          <a:xfrm>
            <a:off x="2812115" y="6586421"/>
            <a:ext cx="6923279" cy="276999"/>
          </a:xfrm>
          <a:prstGeom prst="rect">
            <a:avLst/>
          </a:prstGeom>
          <a:gradFill flip="none" rotWithShape="1">
            <a:gsLst>
              <a:gs pos="39000">
                <a:srgbClr val="000000"/>
              </a:gs>
              <a:gs pos="53000">
                <a:srgbClr val="000000">
                  <a:alpha val="94246"/>
                </a:srgbClr>
              </a:gs>
              <a:gs pos="72000">
                <a:srgbClr val="000000">
                  <a:alpha val="68523"/>
                </a:srgbClr>
              </a:gs>
              <a:gs pos="82000">
                <a:srgbClr val="000000">
                  <a:alpha val="40872"/>
                </a:srgbClr>
              </a:gs>
              <a:gs pos="91000">
                <a:srgbClr val="000000">
                  <a:alpha val="20907"/>
                </a:srgbClr>
              </a:gs>
              <a:gs pos="100000">
                <a:schemeClr val="tx1">
                  <a:alpha val="0"/>
                </a:schemeClr>
              </a:gs>
              <a:gs pos="17000">
                <a:schemeClr val="tx1"/>
              </a:gs>
              <a:gs pos="0">
                <a:schemeClr val="tx1"/>
              </a:gs>
            </a:gsLst>
            <a:path path="rect">
              <a:fillToRect l="50000" t="50000" r="50000" b="50000"/>
            </a:path>
            <a:tileRect/>
          </a:gradFill>
        </p:spPr>
        <p:txBody>
          <a:bodyPr wrap="square">
            <a:spAutoFit/>
          </a:bodyPr>
          <a:lstStyle/>
          <a:p>
            <a:pPr algn="r"/>
            <a:r>
              <a:rPr lang="en-GB" altLang="ko-KR" sz="1200" dirty="0">
                <a:solidFill>
                  <a:schemeClr val="bg1">
                    <a:lumMod val="65000"/>
                  </a:schemeClr>
                </a:solidFill>
                <a:latin typeface="Europa" panose="02000000000000000000" pitchFamily="2" charset="77"/>
                <a:cs typeface="Arial" pitchFamily="34" charset="0"/>
              </a:rPr>
              <a:t>Franziska Heusser, Philip Smidt Andersen, Timo Bischofberger, Leon </a:t>
            </a:r>
            <a:r>
              <a:rPr lang="en-GB" altLang="ko-KR" sz="1200" dirty="0" err="1">
                <a:solidFill>
                  <a:schemeClr val="bg1">
                    <a:lumMod val="65000"/>
                  </a:schemeClr>
                </a:solidFill>
                <a:latin typeface="Europa" panose="02000000000000000000" pitchFamily="2" charset="77"/>
                <a:cs typeface="Arial" pitchFamily="34" charset="0"/>
              </a:rPr>
              <a:t>Frielingsdorf</a:t>
            </a:r>
            <a:r>
              <a:rPr lang="en-GB" altLang="ko-KR" sz="1200" dirty="0">
                <a:solidFill>
                  <a:schemeClr val="bg1">
                    <a:lumMod val="65000"/>
                  </a:schemeClr>
                </a:solidFill>
                <a:latin typeface="Europa" panose="02000000000000000000" pitchFamily="2" charset="77"/>
                <a:cs typeface="Arial" pitchFamily="34" charset="0"/>
              </a:rPr>
              <a:t>, Matteo </a:t>
            </a:r>
            <a:r>
              <a:rPr lang="en-GB" altLang="ko-KR" sz="1200" dirty="0" err="1">
                <a:solidFill>
                  <a:schemeClr val="bg1">
                    <a:lumMod val="65000"/>
                  </a:schemeClr>
                </a:solidFill>
                <a:latin typeface="Europa" panose="02000000000000000000" pitchFamily="2" charset="77"/>
                <a:cs typeface="Arial" pitchFamily="34" charset="0"/>
              </a:rPr>
              <a:t>Gamba</a:t>
            </a:r>
            <a:endParaRPr lang="de-CH" sz="1200" dirty="0">
              <a:solidFill>
                <a:schemeClr val="bg1">
                  <a:lumMod val="65000"/>
                </a:schemeClr>
              </a:solidFill>
              <a:latin typeface="Europa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83247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 COLOR - 1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6491"/>
      </a:accent1>
      <a:accent2>
        <a:srgbClr val="0587AF"/>
      </a:accent2>
      <a:accent3>
        <a:srgbClr val="19A5BE"/>
      </a:accent3>
      <a:accent4>
        <a:srgbClr val="53C3CD"/>
      </a:accent4>
      <a:accent5>
        <a:srgbClr val="5AB4C1"/>
      </a:accent5>
      <a:accent6>
        <a:srgbClr val="1A8EA9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F47758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6757</TotalTime>
  <Words>360</Words>
  <Application>Microsoft Macintosh PowerPoint</Application>
  <PresentationFormat>Widescreen</PresentationFormat>
  <Paragraphs>152</Paragraphs>
  <Slides>9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Cambria Math</vt:lpstr>
      <vt:lpstr>Europa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Franziska Heusser</cp:lastModifiedBy>
  <cp:revision>131</cp:revision>
  <dcterms:created xsi:type="dcterms:W3CDTF">2019-01-14T06:35:35Z</dcterms:created>
  <dcterms:modified xsi:type="dcterms:W3CDTF">2022-04-17T12:42:57Z</dcterms:modified>
</cp:coreProperties>
</file>

<file path=docProps/thumbnail.jpeg>
</file>